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9" r:id="rId3"/>
    <p:sldId id="258" r:id="rId4"/>
    <p:sldId id="260" r:id="rId5"/>
    <p:sldId id="266" r:id="rId6"/>
    <p:sldId id="267" r:id="rId7"/>
    <p:sldId id="268" r:id="rId8"/>
    <p:sldId id="269" r:id="rId9"/>
    <p:sldId id="263" r:id="rId10"/>
    <p:sldId id="270" r:id="rId11"/>
    <p:sldId id="271" r:id="rId12"/>
    <p:sldId id="257" r:id="rId13"/>
    <p:sldId id="272" r:id="rId14"/>
  </p:sldIdLst>
  <p:sldSz cx="14630400" cy="8229600"/>
  <p:notesSz cx="8229600" cy="14630400"/>
  <p:embeddedFontLst>
    <p:embeddedFont>
      <p:font typeface="Alexandria" panose="020B0604020202020204" charset="0"/>
      <p:regular r:id="rId16"/>
      <p:bold r:id="rId17"/>
    </p:embeddedFont>
    <p:embeddedFont>
      <p:font typeface="Merriweather Bold" panose="00000800000000000000" pitchFamily="2" charset="0"/>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4" d="100"/>
          <a:sy n="94" d="100"/>
        </p:scale>
        <p:origin x="483"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995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C5856-36AD-D2A5-DFEC-CC15349CF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350D5-F9FA-1A3D-0D40-D40CD5091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10CFF5-D469-411B-2259-427784386D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F8FF42-F906-7699-254A-9ACB863AC70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990946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AF002-A698-BBAC-5384-88A78F4D60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551C10-E393-3F9B-8171-879C52468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AAD23B-21EC-C62C-508E-43EAE0D54A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306662-617D-211E-2F8B-347998C6F372}"/>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693864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C7B12-3C07-1CA7-E4E6-495169AE0A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564C76-3181-85B4-CB41-0CBC132AF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CB6A3-6FD6-59D6-3D0C-95231BB146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C75099-8F32-22CC-7798-8EA506FD8A3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25460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22CDE-1F9E-AE3C-829A-92ECFC8CD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10B76-C7E5-E781-B895-7A82D8A74A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419A7-DC31-2484-40DC-7C2CF91EEE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F745A7-AB9B-4130-23E9-B56694756FAB}"/>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367818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670B5-3E91-2B08-3881-175B965029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E06577-4842-01F7-B1E1-B5C389E5E3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EADB0-AA6B-18C7-5836-5767446BDF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C6E088-A0EC-E679-770A-9253FE397894}"/>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307536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DB06-5985-3583-28A7-D63C99CDA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48B22-48FA-F7E3-1C2C-71BDB3EA32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885DAC-0F48-8A5C-F439-6C5E5F512C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6E2DBE-8998-73C4-5A22-0414F303B4C3}"/>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859495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C43BF-85DA-972A-7B7A-4F2097E70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0ACC5-5D79-1227-1FBB-841B7CD5E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5B707-B3EE-6C79-80A2-2DA7778A61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6A401C-9DCC-9C02-D61A-1884F3FDF555}"/>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671661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6901" y="2626790"/>
            <a:ext cx="7556421" cy="2463099"/>
          </a:xfrm>
          <a:prstGeom prst="rect">
            <a:avLst/>
          </a:prstGeom>
          <a:noFill/>
          <a:ln/>
        </p:spPr>
        <p:txBody>
          <a:bodyPr wrap="square" lIns="0" tIns="0" rIns="0" bIns="0" rtlCol="0" anchor="t"/>
          <a:lstStyle/>
          <a:p>
            <a:pPr marL="0" indent="0">
              <a:lnSpc>
                <a:spcPts val="5550"/>
              </a:lnSpc>
              <a:buNone/>
            </a:pPr>
            <a:r>
              <a:rPr lang="en-US" sz="5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Đồ</a:t>
            </a:r>
            <a:r>
              <a:rPr lang="en-US" sz="5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5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Án</a:t>
            </a:r>
            <a:r>
              <a:rPr lang="en-US" sz="5400" b="1" dirty="0">
                <a:solidFill>
                  <a:srgbClr val="403C4E"/>
                </a:solidFill>
                <a:latin typeface="Times New Roman" panose="02020603050405020304" pitchFamily="18" charset="0"/>
                <a:ea typeface="Merriweather Bold" pitchFamily="34" charset="-122"/>
                <a:cs typeface="Times New Roman" panose="02020603050405020304" pitchFamily="18" charset="0"/>
              </a:rPr>
              <a:t> 2: </a:t>
            </a:r>
            <a:r>
              <a:rPr lang="en-US" sz="5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Thiết</a:t>
            </a:r>
            <a:r>
              <a:rPr lang="en-US" sz="5400" b="1" dirty="0">
                <a:solidFill>
                  <a:srgbClr val="403C4E"/>
                </a:solidFill>
                <a:latin typeface="Times New Roman" panose="02020603050405020304" pitchFamily="18" charset="0"/>
                <a:ea typeface="Merriweather Bold" pitchFamily="34" charset="-122"/>
                <a:cs typeface="Times New Roman" panose="02020603050405020304" pitchFamily="18" charset="0"/>
              </a:rPr>
              <a:t> Kế Website Học Trực Tuyến Toán Rời Rạc</a:t>
            </a:r>
            <a:endParaRPr lang="en-US" sz="5400" dirty="0">
              <a:latin typeface="Times New Roman" panose="02020603050405020304" pitchFamily="18" charset="0"/>
              <a:cs typeface="Times New Roman" panose="02020603050405020304" pitchFamily="18" charset="0"/>
            </a:endParaRPr>
          </a:p>
        </p:txBody>
      </p:sp>
      <p:sp>
        <p:nvSpPr>
          <p:cNvPr id="4" name="Text 1"/>
          <p:cNvSpPr/>
          <p:nvPr/>
        </p:nvSpPr>
        <p:spPr>
          <a:xfrm>
            <a:off x="6280190" y="5237216"/>
            <a:ext cx="7556421" cy="1088708"/>
          </a:xfrm>
          <a:prstGeom prst="rect">
            <a:avLst/>
          </a:prstGeom>
          <a:noFill/>
          <a:ln/>
        </p:spPr>
        <p:txBody>
          <a:bodyPr wrap="square" lIns="0" tIns="0" rIns="0" bIns="0" rtlCol="0" anchor="t"/>
          <a:lstStyle/>
          <a:p>
            <a:pPr>
              <a:lnSpc>
                <a:spcPct val="150000"/>
              </a:lnSpc>
            </a:pPr>
            <a:r>
              <a:rPr lang="en" sz="2800" dirty="0">
                <a:solidFill>
                  <a:srgbClr val="15110E"/>
                </a:solidFill>
                <a:latin typeface="Times New Roman" panose="02020603050405020304" pitchFamily="18" charset="0"/>
                <a:cs typeface="Times New Roman" panose="02020603050405020304" pitchFamily="18" charset="0"/>
              </a:rPr>
              <a:t>Giáo viên hướng dẫn: Th.S Nguyễn Hoàng Điệp</a:t>
            </a:r>
          </a:p>
          <a:p>
            <a:pPr>
              <a:lnSpc>
                <a:spcPct val="150000"/>
              </a:lnSpc>
            </a:pPr>
            <a:r>
              <a:rPr lang="en" sz="2800" dirty="0">
                <a:solidFill>
                  <a:srgbClr val="15110E"/>
                </a:solidFill>
                <a:latin typeface="Times New Roman" panose="02020603050405020304" pitchFamily="18" charset="0"/>
                <a:cs typeface="Times New Roman" panose="02020603050405020304" pitchFamily="18" charset="0"/>
              </a:rPr>
              <a:t>Người thực hiện: Ngô Thị Minh Quang - 12523068</a:t>
            </a:r>
          </a:p>
          <a:p>
            <a:pPr marL="0" indent="0" algn="l">
              <a:lnSpc>
                <a:spcPts val="2850"/>
              </a:lnSpc>
              <a:buNone/>
            </a:pPr>
            <a:endParaRPr lang="en-US" sz="1750" dirty="0"/>
          </a:p>
        </p:txBody>
      </p:sp>
      <p:sp>
        <p:nvSpPr>
          <p:cNvPr id="5" name="Google Shape;123;p28">
            <a:extLst>
              <a:ext uri="{FF2B5EF4-FFF2-40B4-BE49-F238E27FC236}">
                <a16:creationId xmlns:a16="http://schemas.microsoft.com/office/drawing/2014/main" id="{41137E38-4352-21F0-BCA4-A6C11958BC5B}"/>
              </a:ext>
            </a:extLst>
          </p:cNvPr>
          <p:cNvSpPr txBox="1">
            <a:spLocks/>
          </p:cNvSpPr>
          <p:nvPr/>
        </p:nvSpPr>
        <p:spPr>
          <a:xfrm rot="130" flipH="1">
            <a:off x="6166919" y="200022"/>
            <a:ext cx="8392223" cy="991722"/>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vi-VN" sz="2000" dirty="0">
                <a:latin typeface="Times New Roman" panose="02020603050405020304" pitchFamily="18" charset="0"/>
                <a:cs typeface="Times New Roman" panose="02020603050405020304" pitchFamily="18" charset="0"/>
              </a:rPr>
            </a:br>
            <a:r>
              <a:rPr lang="vi-VN" sz="1800" b="1" dirty="0">
                <a:cs typeface="Alexandria" panose="020B0604020202020204" charset="-78"/>
              </a:rPr>
              <a:t>TRƯỜNG ĐẠI HỌC SƯ PHẠM KỸ THUẬT HƯNG YÊN</a:t>
            </a:r>
            <a:br>
              <a:rPr lang="vi-VN" sz="1800" b="1" dirty="0">
                <a:cs typeface="Alexandria" panose="020B0604020202020204" charset="-78"/>
              </a:rPr>
            </a:br>
            <a:r>
              <a:rPr lang="vi-VN" sz="1800" dirty="0">
                <a:cs typeface="Alexandria" panose="020B0604020202020204" charset="-78"/>
              </a:rPr>
              <a:t>KHOA CÔNG NGHỆ THÔNG TIN</a:t>
            </a:r>
            <a:br>
              <a:rPr lang="vi-VN" sz="2000" dirty="0">
                <a:latin typeface="Alexandria" panose="020B0604020202020204" charset="-78"/>
                <a:cs typeface="Alexandria" panose="020B0604020202020204" charset="-78"/>
              </a:rPr>
            </a:br>
            <a:endParaRPr lang="vi-VN" sz="2000" i="1" dirty="0">
              <a:latin typeface="Times New Roman" panose="02020603050405020304" pitchFamily="18" charset="0"/>
              <a:cs typeface="Times New Roman" panose="02020603050405020304" pitchFamily="18" charset="0"/>
            </a:endParaRPr>
          </a:p>
        </p:txBody>
      </p:sp>
      <p:pic>
        <p:nvPicPr>
          <p:cNvPr id="6" name="Hình ảnh 2">
            <a:extLst>
              <a:ext uri="{FF2B5EF4-FFF2-40B4-BE49-F238E27FC236}">
                <a16:creationId xmlns:a16="http://schemas.microsoft.com/office/drawing/2014/main" id="{ACED5EEB-9E58-14F9-7E12-80FC614EDE0E}"/>
              </a:ext>
            </a:extLst>
          </p:cNvPr>
          <p:cNvPicPr>
            <a:picLocks noChangeAspect="1"/>
          </p:cNvPicPr>
          <p:nvPr/>
        </p:nvPicPr>
        <p:blipFill>
          <a:blip r:embed="rId4"/>
          <a:stretch>
            <a:fillRect/>
          </a:stretch>
        </p:blipFill>
        <p:spPr>
          <a:xfrm>
            <a:off x="6166901" y="318340"/>
            <a:ext cx="1018375" cy="1037590"/>
          </a:xfrm>
          <a:prstGeom prst="rect">
            <a:avLst/>
          </a:prstGeom>
        </p:spPr>
      </p:pic>
      <p:pic>
        <p:nvPicPr>
          <p:cNvPr id="12" name="Picture 11">
            <a:extLst>
              <a:ext uri="{FF2B5EF4-FFF2-40B4-BE49-F238E27FC236}">
                <a16:creationId xmlns:a16="http://schemas.microsoft.com/office/drawing/2014/main" id="{BD7540FB-E9B3-1B1E-9A4A-4313E601396C}"/>
              </a:ext>
            </a:extLst>
          </p:cNvPr>
          <p:cNvPicPr>
            <a:picLocks noChangeAspect="1"/>
          </p:cNvPicPr>
          <p:nvPr/>
        </p:nvPicPr>
        <p:blipFill>
          <a:blip r:embed="rId5"/>
          <a:stretch>
            <a:fillRect/>
          </a:stretch>
        </p:blipFill>
        <p:spPr>
          <a:xfrm>
            <a:off x="12668236" y="7779745"/>
            <a:ext cx="1962164" cy="4476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714E5-92C4-F6AA-7C95-6B32E178BB1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7C5D2F0-3BA2-4244-29B6-7C75FF7C2D07}"/>
              </a:ext>
            </a:extLst>
          </p:cNvPr>
          <p:cNvSpPr/>
          <p:nvPr/>
        </p:nvSpPr>
        <p:spPr>
          <a:xfrm>
            <a:off x="623858" y="601488"/>
            <a:ext cx="8482013" cy="708779"/>
          </a:xfrm>
          <a:prstGeom prst="rect">
            <a:avLst/>
          </a:prstGeom>
          <a:noFill/>
          <a:ln/>
        </p:spPr>
        <p:txBody>
          <a:bodyPr wrap="none" lIns="0" tIns="0" rIns="0" bIns="0" rtlCol="0" anchor="t"/>
          <a:lstStyle/>
          <a:p>
            <a:pPr marL="0" indent="0" algn="l">
              <a:lnSpc>
                <a:spcPts val="5550"/>
              </a:lnSpc>
              <a:buNone/>
            </a:pPr>
            <a:r>
              <a:rPr lang="en-US" sz="6000" b="1" dirty="0" err="1">
                <a:solidFill>
                  <a:srgbClr val="403C4E"/>
                </a:solidFill>
                <a:latin typeface="Times New Roman" panose="02020603050405020304" pitchFamily="18" charset="0"/>
                <a:cs typeface="Times New Roman" panose="02020603050405020304" pitchFamily="18" charset="0"/>
              </a:rPr>
              <a:t>Xây</a:t>
            </a:r>
            <a:r>
              <a:rPr lang="en-US" sz="6000" b="1" dirty="0">
                <a:solidFill>
                  <a:srgbClr val="403C4E"/>
                </a:solidFill>
                <a:latin typeface="Times New Roman" panose="02020603050405020304" pitchFamily="18" charset="0"/>
                <a:cs typeface="Times New Roman" panose="02020603050405020304" pitchFamily="18" charset="0"/>
              </a:rPr>
              <a:t> </a:t>
            </a:r>
            <a:r>
              <a:rPr lang="en-US" sz="6000" b="1" dirty="0" err="1">
                <a:solidFill>
                  <a:srgbClr val="403C4E"/>
                </a:solidFill>
                <a:latin typeface="Times New Roman" panose="02020603050405020304" pitchFamily="18" charset="0"/>
                <a:cs typeface="Times New Roman" panose="02020603050405020304" pitchFamily="18" charset="0"/>
              </a:rPr>
              <a:t>Dựng</a:t>
            </a:r>
            <a:r>
              <a:rPr lang="en-US" sz="6000" b="1" dirty="0">
                <a:solidFill>
                  <a:srgbClr val="403C4E"/>
                </a:solidFill>
                <a:latin typeface="Times New Roman" panose="02020603050405020304" pitchFamily="18" charset="0"/>
                <a:cs typeface="Times New Roman" panose="02020603050405020304" pitchFamily="18" charset="0"/>
              </a:rPr>
              <a:t> Website</a:t>
            </a:r>
            <a:endParaRPr lang="en-US" sz="6000" dirty="0">
              <a:latin typeface="Times New Roman" panose="02020603050405020304" pitchFamily="18" charset="0"/>
              <a:cs typeface="Times New Roman" panose="02020603050405020304" pitchFamily="18" charset="0"/>
            </a:endParaRPr>
          </a:p>
        </p:txBody>
      </p:sp>
      <p:sp>
        <p:nvSpPr>
          <p:cNvPr id="8" name="Text 0">
            <a:extLst>
              <a:ext uri="{FF2B5EF4-FFF2-40B4-BE49-F238E27FC236}">
                <a16:creationId xmlns:a16="http://schemas.microsoft.com/office/drawing/2014/main" id="{6D7BDD2F-AF33-CA2B-B0CD-E46FA4BCB12E}"/>
              </a:ext>
            </a:extLst>
          </p:cNvPr>
          <p:cNvSpPr/>
          <p:nvPr/>
        </p:nvSpPr>
        <p:spPr>
          <a:xfrm>
            <a:off x="623858" y="1425527"/>
            <a:ext cx="8482013" cy="708779"/>
          </a:xfrm>
          <a:prstGeom prst="rect">
            <a:avLst/>
          </a:prstGeom>
          <a:noFill/>
          <a:ln/>
        </p:spPr>
        <p:txBody>
          <a:bodyPr wrap="none" lIns="0" tIns="0" rIns="0" bIns="0" rtlCol="0" anchor="t"/>
          <a:lstStyle/>
          <a:p>
            <a:pPr marL="0" indent="0" algn="l">
              <a:lnSpc>
                <a:spcPts val="5550"/>
              </a:lnSpc>
              <a:buNone/>
            </a:pPr>
            <a:r>
              <a:rPr lang="en-US" sz="3600" b="1" dirty="0">
                <a:solidFill>
                  <a:srgbClr val="403C4E"/>
                </a:solidFill>
                <a:latin typeface="Times New Roman" panose="02020603050405020304" pitchFamily="18" charset="0"/>
                <a:cs typeface="Times New Roman" panose="02020603050405020304" pitchFamily="18" charset="0"/>
              </a:rPr>
              <a:t>Trang </a:t>
            </a:r>
            <a:r>
              <a:rPr lang="en-US" sz="3600" b="1" dirty="0" err="1">
                <a:solidFill>
                  <a:srgbClr val="403C4E"/>
                </a:solidFill>
                <a:latin typeface="Times New Roman" panose="02020603050405020304" pitchFamily="18" charset="0"/>
                <a:cs typeface="Times New Roman" panose="02020603050405020304" pitchFamily="18" charset="0"/>
              </a:rPr>
              <a:t>Chủ</a:t>
            </a:r>
            <a:endParaRPr lang="en-US" sz="36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EAF11653-C47D-356C-90E8-F736BDF19628}"/>
              </a:ext>
            </a:extLst>
          </p:cNvPr>
          <p:cNvPicPr>
            <a:picLocks noChangeAspect="1"/>
          </p:cNvPicPr>
          <p:nvPr/>
        </p:nvPicPr>
        <p:blipFill>
          <a:blip r:embed="rId3"/>
          <a:stretch>
            <a:fillRect/>
          </a:stretch>
        </p:blipFill>
        <p:spPr>
          <a:xfrm>
            <a:off x="12668236" y="7779745"/>
            <a:ext cx="1962164" cy="447678"/>
          </a:xfrm>
          <a:prstGeom prst="rect">
            <a:avLst/>
          </a:prstGeom>
        </p:spPr>
      </p:pic>
      <p:pic>
        <p:nvPicPr>
          <p:cNvPr id="3" name="Picture 1">
            <a:extLst>
              <a:ext uri="{FF2B5EF4-FFF2-40B4-BE49-F238E27FC236}">
                <a16:creationId xmlns:a16="http://schemas.microsoft.com/office/drawing/2014/main" id="{7B01570C-1B78-1C3F-FF77-384D48981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918" y="2306700"/>
            <a:ext cx="9192477" cy="555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2386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01CC5-7B2F-15E6-89D3-233472F20C6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EC89DB6-FAE5-7C80-584F-9C3B19319E28}"/>
              </a:ext>
            </a:extLst>
          </p:cNvPr>
          <p:cNvSpPr/>
          <p:nvPr/>
        </p:nvSpPr>
        <p:spPr>
          <a:xfrm>
            <a:off x="623858" y="601488"/>
            <a:ext cx="8482013" cy="708779"/>
          </a:xfrm>
          <a:prstGeom prst="rect">
            <a:avLst/>
          </a:prstGeom>
          <a:noFill/>
          <a:ln/>
        </p:spPr>
        <p:txBody>
          <a:bodyPr wrap="none" lIns="0" tIns="0" rIns="0" bIns="0" rtlCol="0" anchor="t"/>
          <a:lstStyle/>
          <a:p>
            <a:pPr marL="0" indent="0" algn="l">
              <a:lnSpc>
                <a:spcPts val="5550"/>
              </a:lnSpc>
              <a:buNone/>
            </a:pPr>
            <a:r>
              <a:rPr lang="en-US" sz="6000" b="1" dirty="0" err="1">
                <a:solidFill>
                  <a:srgbClr val="403C4E"/>
                </a:solidFill>
                <a:latin typeface="Times New Roman" panose="02020603050405020304" pitchFamily="18" charset="0"/>
                <a:cs typeface="Times New Roman" panose="02020603050405020304" pitchFamily="18" charset="0"/>
              </a:rPr>
              <a:t>Xây</a:t>
            </a:r>
            <a:r>
              <a:rPr lang="en-US" sz="6000" b="1" dirty="0">
                <a:solidFill>
                  <a:srgbClr val="403C4E"/>
                </a:solidFill>
                <a:latin typeface="Times New Roman" panose="02020603050405020304" pitchFamily="18" charset="0"/>
                <a:cs typeface="Times New Roman" panose="02020603050405020304" pitchFamily="18" charset="0"/>
              </a:rPr>
              <a:t> </a:t>
            </a:r>
            <a:r>
              <a:rPr lang="en-US" sz="6000" b="1" dirty="0" err="1">
                <a:solidFill>
                  <a:srgbClr val="403C4E"/>
                </a:solidFill>
                <a:latin typeface="Times New Roman" panose="02020603050405020304" pitchFamily="18" charset="0"/>
                <a:cs typeface="Times New Roman" panose="02020603050405020304" pitchFamily="18" charset="0"/>
              </a:rPr>
              <a:t>Dựng</a:t>
            </a:r>
            <a:r>
              <a:rPr lang="en-US" sz="6000" b="1" dirty="0">
                <a:solidFill>
                  <a:srgbClr val="403C4E"/>
                </a:solidFill>
                <a:latin typeface="Times New Roman" panose="02020603050405020304" pitchFamily="18" charset="0"/>
                <a:cs typeface="Times New Roman" panose="02020603050405020304" pitchFamily="18" charset="0"/>
              </a:rPr>
              <a:t> Website</a:t>
            </a:r>
            <a:endParaRPr lang="en-US" sz="6000" dirty="0">
              <a:latin typeface="Times New Roman" panose="02020603050405020304" pitchFamily="18" charset="0"/>
              <a:cs typeface="Times New Roman" panose="02020603050405020304" pitchFamily="18" charset="0"/>
            </a:endParaRPr>
          </a:p>
        </p:txBody>
      </p:sp>
      <p:sp>
        <p:nvSpPr>
          <p:cNvPr id="8" name="Text 0">
            <a:extLst>
              <a:ext uri="{FF2B5EF4-FFF2-40B4-BE49-F238E27FC236}">
                <a16:creationId xmlns:a16="http://schemas.microsoft.com/office/drawing/2014/main" id="{63E2F8C9-3503-9E1C-EC8E-6279D2518DC6}"/>
              </a:ext>
            </a:extLst>
          </p:cNvPr>
          <p:cNvSpPr/>
          <p:nvPr/>
        </p:nvSpPr>
        <p:spPr>
          <a:xfrm>
            <a:off x="623858" y="1425527"/>
            <a:ext cx="8482013" cy="708779"/>
          </a:xfrm>
          <a:prstGeom prst="rect">
            <a:avLst/>
          </a:prstGeom>
          <a:noFill/>
          <a:ln/>
        </p:spPr>
        <p:txBody>
          <a:bodyPr wrap="none" lIns="0" tIns="0" rIns="0" bIns="0" rtlCol="0" anchor="t"/>
          <a:lstStyle/>
          <a:p>
            <a:pPr marL="0" indent="0" algn="l">
              <a:lnSpc>
                <a:spcPts val="5550"/>
              </a:lnSpc>
              <a:buNone/>
            </a:pPr>
            <a:r>
              <a:rPr lang="en-US" sz="3600" b="1" dirty="0">
                <a:solidFill>
                  <a:srgbClr val="403C4E"/>
                </a:solidFill>
                <a:latin typeface="Times New Roman" panose="02020603050405020304" pitchFamily="18" charset="0"/>
                <a:cs typeface="Times New Roman" panose="02020603050405020304" pitchFamily="18" charset="0"/>
              </a:rPr>
              <a:t>Admin</a:t>
            </a:r>
            <a:endParaRPr lang="en-US" sz="36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95017523-22EF-5E33-1780-14BBF413F3A6}"/>
              </a:ext>
            </a:extLst>
          </p:cNvPr>
          <p:cNvPicPr>
            <a:picLocks noChangeAspect="1"/>
          </p:cNvPicPr>
          <p:nvPr/>
        </p:nvPicPr>
        <p:blipFill>
          <a:blip r:embed="rId3"/>
          <a:stretch>
            <a:fillRect/>
          </a:stretch>
        </p:blipFill>
        <p:spPr>
          <a:xfrm>
            <a:off x="12668236" y="7779745"/>
            <a:ext cx="1962164" cy="447678"/>
          </a:xfrm>
          <a:prstGeom prst="rect">
            <a:avLst/>
          </a:prstGeom>
        </p:spPr>
      </p:pic>
      <p:pic>
        <p:nvPicPr>
          <p:cNvPr id="4" name="Picture 1">
            <a:extLst>
              <a:ext uri="{FF2B5EF4-FFF2-40B4-BE49-F238E27FC236}">
                <a16:creationId xmlns:a16="http://schemas.microsoft.com/office/drawing/2014/main" id="{EFA4A602-6B29-F834-DFF4-EA8B1B219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532" y="2249565"/>
            <a:ext cx="10957601" cy="553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668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4581" y="558480"/>
            <a:ext cx="6816209" cy="708779"/>
          </a:xfrm>
          <a:prstGeom prst="rect">
            <a:avLst/>
          </a:prstGeom>
          <a:noFill/>
          <a:ln/>
        </p:spPr>
        <p:txBody>
          <a:bodyPr wrap="none" lIns="0" tIns="0" rIns="0" bIns="0" rtlCol="0" anchor="t"/>
          <a:lstStyle/>
          <a:p>
            <a:pPr marL="0" indent="0" algn="l">
              <a:lnSpc>
                <a:spcPts val="5550"/>
              </a:lnSpc>
              <a:buNone/>
            </a:pPr>
            <a:r>
              <a:rPr lang="en-US" sz="6000" b="1" dirty="0" err="1">
                <a:solidFill>
                  <a:srgbClr val="403C4E"/>
                </a:solidFill>
                <a:latin typeface="Times New Roman" panose="02020603050405020304" pitchFamily="18" charset="0"/>
                <a:cs typeface="Times New Roman" panose="02020603050405020304" pitchFamily="18" charset="0"/>
              </a:rPr>
              <a:t>Kết</a:t>
            </a:r>
            <a:r>
              <a:rPr lang="en-US" sz="6000" b="1" dirty="0">
                <a:solidFill>
                  <a:srgbClr val="403C4E"/>
                </a:solidFill>
                <a:latin typeface="Times New Roman" panose="02020603050405020304" pitchFamily="18" charset="0"/>
                <a:cs typeface="Times New Roman" panose="02020603050405020304" pitchFamily="18" charset="0"/>
              </a:rPr>
              <a:t> Luận</a:t>
            </a:r>
            <a:endParaRPr lang="en-US" sz="600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1478602"/>
            <a:ext cx="7556421" cy="2940880"/>
          </a:xfrm>
          <a:prstGeom prst="roundRect">
            <a:avLst>
              <a:gd name="adj" fmla="val 3550"/>
            </a:avLst>
          </a:prstGeom>
          <a:solidFill>
            <a:srgbClr val="FFFFFF"/>
          </a:solidFill>
          <a:ln w="30480">
            <a:solidFill>
              <a:srgbClr val="E5BEB2"/>
            </a:solidFill>
            <a:prstDash val="solid"/>
          </a:ln>
        </p:spPr>
        <p:txBody>
          <a:bodyPr/>
          <a:lstStyle/>
          <a:p>
            <a:endParaRPr lang="en-US" dirty="0"/>
          </a:p>
        </p:txBody>
      </p:sp>
      <p:pic>
        <p:nvPicPr>
          <p:cNvPr id="5" name="Image 1" descr="preencoded.png"/>
          <p:cNvPicPr>
            <a:picLocks noChangeAspect="1"/>
          </p:cNvPicPr>
          <p:nvPr/>
        </p:nvPicPr>
        <p:blipFill>
          <a:blip r:embed="rId4"/>
          <a:stretch>
            <a:fillRect/>
          </a:stretch>
        </p:blipFill>
        <p:spPr>
          <a:xfrm>
            <a:off x="6174581" y="1364440"/>
            <a:ext cx="272177" cy="272177"/>
          </a:xfrm>
          <a:prstGeom prst="rect">
            <a:avLst/>
          </a:prstGeom>
        </p:spPr>
      </p:pic>
      <p:pic>
        <p:nvPicPr>
          <p:cNvPr id="6" name="Image 2" descr="preencoded.png"/>
          <p:cNvPicPr>
            <a:picLocks noChangeAspect="1"/>
          </p:cNvPicPr>
          <p:nvPr/>
        </p:nvPicPr>
        <p:blipFill>
          <a:blip r:embed="rId5"/>
          <a:stretch>
            <a:fillRect/>
          </a:stretch>
        </p:blipFill>
        <p:spPr>
          <a:xfrm>
            <a:off x="13653088" y="4252913"/>
            <a:ext cx="272177" cy="272177"/>
          </a:xfrm>
          <a:prstGeom prst="rect">
            <a:avLst/>
          </a:prstGeom>
        </p:spPr>
      </p:pic>
      <p:sp>
        <p:nvSpPr>
          <p:cNvPr id="7" name="Text 2"/>
          <p:cNvSpPr/>
          <p:nvPr/>
        </p:nvSpPr>
        <p:spPr>
          <a:xfrm>
            <a:off x="6650830" y="1636617"/>
            <a:ext cx="2835235" cy="354330"/>
          </a:xfrm>
          <a:prstGeom prst="rect">
            <a:avLst/>
          </a:prstGeom>
          <a:noFill/>
          <a:ln/>
        </p:spPr>
        <p:txBody>
          <a:bodyPr wrap="none" lIns="0" tIns="0" rIns="0" bIns="0" rtlCol="0" anchor="t"/>
          <a:lstStyle/>
          <a:p>
            <a:pPr marL="0" indent="0" algn="l">
              <a:lnSpc>
                <a:spcPts val="2750"/>
              </a:lnSpc>
              <a:buNone/>
            </a:pPr>
            <a:r>
              <a:rPr lang="en-US" sz="3200" b="1" dirty="0" err="1">
                <a:solidFill>
                  <a:srgbClr val="403C4E"/>
                </a:solidFill>
                <a:latin typeface="Times New Roman" panose="02020603050405020304" pitchFamily="18" charset="0"/>
                <a:cs typeface="Times New Roman" panose="02020603050405020304" pitchFamily="18" charset="0"/>
              </a:rPr>
              <a:t>Ưu</a:t>
            </a:r>
            <a:r>
              <a:rPr lang="en-US" sz="3200" b="1" dirty="0">
                <a:solidFill>
                  <a:srgbClr val="403C4E"/>
                </a:solidFill>
                <a:latin typeface="Times New Roman" panose="02020603050405020304" pitchFamily="18" charset="0"/>
                <a:cs typeface="Times New Roman" panose="02020603050405020304" pitchFamily="18" charset="0"/>
              </a:rPr>
              <a:t> </a:t>
            </a:r>
            <a:r>
              <a:rPr lang="en-US" sz="3200" b="1" dirty="0" err="1">
                <a:solidFill>
                  <a:srgbClr val="403C4E"/>
                </a:solidFill>
                <a:latin typeface="Times New Roman" panose="02020603050405020304" pitchFamily="18" charset="0"/>
                <a:cs typeface="Times New Roman" panose="02020603050405020304" pitchFamily="18" charset="0"/>
              </a:rPr>
              <a:t>Điểm</a:t>
            </a:r>
            <a:endParaRPr lang="en-US" sz="32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4"/>
          <a:stretch>
            <a:fillRect/>
          </a:stretch>
        </p:blipFill>
        <p:spPr>
          <a:xfrm>
            <a:off x="6174581" y="4828461"/>
            <a:ext cx="272177" cy="272177"/>
          </a:xfrm>
          <a:prstGeom prst="rect">
            <a:avLst/>
          </a:prstGeom>
        </p:spPr>
      </p:pic>
      <p:sp>
        <p:nvSpPr>
          <p:cNvPr id="13" name="Text 6"/>
          <p:cNvSpPr/>
          <p:nvPr/>
        </p:nvSpPr>
        <p:spPr>
          <a:xfrm>
            <a:off x="5897238" y="2007259"/>
            <a:ext cx="7370894" cy="1774590"/>
          </a:xfrm>
          <a:prstGeom prst="rect">
            <a:avLst/>
          </a:prstGeom>
          <a:noFill/>
          <a:ln/>
        </p:spPr>
        <p:txBody>
          <a:bodyPr wrap="square" lIns="0" tIns="0" rIns="0" bIns="0" rtlCol="0" anchor="t"/>
          <a:lstStyle/>
          <a:p>
            <a:pPr marL="1257300" lvl="2"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Phân quyền rõ ràng: Admin – Giảng viên – Sinh viên.</a:t>
            </a:r>
            <a:endParaRPr lang="en-US" sz="2000"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Giao diện đẹp, dễ sử dụng, phản hồi nhanh.</a:t>
            </a:r>
            <a:endParaRPr lang="en-US" sz="2000"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Hoạt động theo mô hình SPA, chuyển trang mượt.</a:t>
            </a:r>
            <a:endParaRPr lang="en-US" sz="2000"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Có đầy đủ chức năng học, thi, chat, chatbot hỗ trợ.</a:t>
            </a:r>
            <a:endParaRPr lang="en-US" sz="2000"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Cấu trúc mã nguồn rõ ràng, dễ mở rộng và bảo trì.</a:t>
            </a:r>
            <a:br>
              <a:rPr lang="vi-VN"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0" indent="0" algn="l">
              <a:lnSpc>
                <a:spcPct val="150000"/>
              </a:lnSpc>
              <a:buNone/>
            </a:pPr>
            <a:endParaRPr lang="en-US" sz="2000" dirty="0"/>
          </a:p>
        </p:txBody>
      </p:sp>
      <p:sp>
        <p:nvSpPr>
          <p:cNvPr id="14" name="Shape 1">
            <a:extLst>
              <a:ext uri="{FF2B5EF4-FFF2-40B4-BE49-F238E27FC236}">
                <a16:creationId xmlns:a16="http://schemas.microsoft.com/office/drawing/2014/main" id="{FB1455CF-9102-485F-1958-4484C5F25BE3}"/>
              </a:ext>
            </a:extLst>
          </p:cNvPr>
          <p:cNvSpPr/>
          <p:nvPr/>
        </p:nvSpPr>
        <p:spPr>
          <a:xfrm>
            <a:off x="6310668" y="4750087"/>
            <a:ext cx="7556421" cy="2940880"/>
          </a:xfrm>
          <a:prstGeom prst="roundRect">
            <a:avLst>
              <a:gd name="adj" fmla="val 3550"/>
            </a:avLst>
          </a:prstGeom>
          <a:solidFill>
            <a:srgbClr val="FFFFFF"/>
          </a:solidFill>
          <a:ln w="30480">
            <a:solidFill>
              <a:srgbClr val="E5BEB2"/>
            </a:solidFill>
            <a:prstDash val="solid"/>
          </a:ln>
        </p:spPr>
        <p:txBody>
          <a:bodyPr/>
          <a:lstStyle/>
          <a:p>
            <a:endParaRPr lang="en-US" dirty="0"/>
          </a:p>
        </p:txBody>
      </p:sp>
      <p:pic>
        <p:nvPicPr>
          <p:cNvPr id="15" name="Image 1" descr="preencoded.png">
            <a:extLst>
              <a:ext uri="{FF2B5EF4-FFF2-40B4-BE49-F238E27FC236}">
                <a16:creationId xmlns:a16="http://schemas.microsoft.com/office/drawing/2014/main" id="{E4C5168A-8D2A-773D-87DC-AD5CA523362D}"/>
              </a:ext>
            </a:extLst>
          </p:cNvPr>
          <p:cNvPicPr>
            <a:picLocks noChangeAspect="1"/>
          </p:cNvPicPr>
          <p:nvPr/>
        </p:nvPicPr>
        <p:blipFill>
          <a:blip r:embed="rId4"/>
          <a:stretch>
            <a:fillRect/>
          </a:stretch>
        </p:blipFill>
        <p:spPr>
          <a:xfrm>
            <a:off x="6174580" y="4613999"/>
            <a:ext cx="272177" cy="272177"/>
          </a:xfrm>
          <a:prstGeom prst="rect">
            <a:avLst/>
          </a:prstGeom>
        </p:spPr>
      </p:pic>
      <p:pic>
        <p:nvPicPr>
          <p:cNvPr id="16" name="Image 2" descr="preencoded.png">
            <a:extLst>
              <a:ext uri="{FF2B5EF4-FFF2-40B4-BE49-F238E27FC236}">
                <a16:creationId xmlns:a16="http://schemas.microsoft.com/office/drawing/2014/main" id="{CEC88C93-6D0E-4173-A030-A44FC2F145BA}"/>
              </a:ext>
            </a:extLst>
          </p:cNvPr>
          <p:cNvPicPr>
            <a:picLocks noChangeAspect="1"/>
          </p:cNvPicPr>
          <p:nvPr/>
        </p:nvPicPr>
        <p:blipFill>
          <a:blip r:embed="rId5"/>
          <a:stretch>
            <a:fillRect/>
          </a:stretch>
        </p:blipFill>
        <p:spPr>
          <a:xfrm>
            <a:off x="13621965" y="7722450"/>
            <a:ext cx="272177" cy="272177"/>
          </a:xfrm>
          <a:prstGeom prst="rect">
            <a:avLst/>
          </a:prstGeom>
        </p:spPr>
      </p:pic>
      <p:sp>
        <p:nvSpPr>
          <p:cNvPr id="17" name="Text 2">
            <a:extLst>
              <a:ext uri="{FF2B5EF4-FFF2-40B4-BE49-F238E27FC236}">
                <a16:creationId xmlns:a16="http://schemas.microsoft.com/office/drawing/2014/main" id="{8E79DA4A-F6D1-2316-3D8C-F42CAD165724}"/>
              </a:ext>
            </a:extLst>
          </p:cNvPr>
          <p:cNvSpPr/>
          <p:nvPr/>
        </p:nvSpPr>
        <p:spPr>
          <a:xfrm>
            <a:off x="6650830" y="4948139"/>
            <a:ext cx="2835235" cy="354330"/>
          </a:xfrm>
          <a:prstGeom prst="rect">
            <a:avLst/>
          </a:prstGeom>
          <a:noFill/>
          <a:ln/>
        </p:spPr>
        <p:txBody>
          <a:bodyPr wrap="none" lIns="0" tIns="0" rIns="0" bIns="0" rtlCol="0" anchor="t"/>
          <a:lstStyle/>
          <a:p>
            <a:pPr marL="0" indent="0" algn="l">
              <a:lnSpc>
                <a:spcPts val="2750"/>
              </a:lnSpc>
              <a:buNone/>
            </a:pPr>
            <a:r>
              <a:rPr lang="en-US" sz="3200" b="1" dirty="0" err="1">
                <a:solidFill>
                  <a:srgbClr val="403C4E"/>
                </a:solidFill>
                <a:latin typeface="Times New Roman" panose="02020603050405020304" pitchFamily="18" charset="0"/>
                <a:cs typeface="Times New Roman" panose="02020603050405020304" pitchFamily="18" charset="0"/>
              </a:rPr>
              <a:t>Nhược</a:t>
            </a:r>
            <a:r>
              <a:rPr lang="en-US" sz="3200" b="1" dirty="0">
                <a:solidFill>
                  <a:srgbClr val="403C4E"/>
                </a:solidFill>
                <a:latin typeface="Times New Roman" panose="02020603050405020304" pitchFamily="18" charset="0"/>
                <a:cs typeface="Times New Roman" panose="02020603050405020304" pitchFamily="18" charset="0"/>
              </a:rPr>
              <a:t> </a:t>
            </a:r>
            <a:r>
              <a:rPr lang="en-US" sz="3200" b="1" dirty="0" err="1">
                <a:solidFill>
                  <a:srgbClr val="403C4E"/>
                </a:solidFill>
                <a:latin typeface="Times New Roman" panose="02020603050405020304" pitchFamily="18" charset="0"/>
                <a:cs typeface="Times New Roman" panose="02020603050405020304" pitchFamily="18" charset="0"/>
              </a:rPr>
              <a:t>Điểm</a:t>
            </a:r>
            <a:endParaRPr lang="en-US" sz="3200" dirty="0">
              <a:latin typeface="Times New Roman" panose="02020603050405020304" pitchFamily="18" charset="0"/>
              <a:cs typeface="Times New Roman" panose="02020603050405020304" pitchFamily="18" charset="0"/>
            </a:endParaRPr>
          </a:p>
        </p:txBody>
      </p:sp>
      <p:sp>
        <p:nvSpPr>
          <p:cNvPr id="18" name="Text 6">
            <a:extLst>
              <a:ext uri="{FF2B5EF4-FFF2-40B4-BE49-F238E27FC236}">
                <a16:creationId xmlns:a16="http://schemas.microsoft.com/office/drawing/2014/main" id="{DB9DD8BC-7D33-C4B7-52DD-8C457A5681F1}"/>
              </a:ext>
            </a:extLst>
          </p:cNvPr>
          <p:cNvSpPr/>
          <p:nvPr/>
        </p:nvSpPr>
        <p:spPr>
          <a:xfrm>
            <a:off x="6446757" y="5476796"/>
            <a:ext cx="7058850" cy="1774590"/>
          </a:xfrm>
          <a:prstGeom prst="rect">
            <a:avLst/>
          </a:prstGeom>
          <a:noFill/>
          <a:ln/>
        </p:spPr>
        <p:txBody>
          <a:bodyPr wrap="square" lIns="0" tIns="0" rIns="0" bIns="0" rtlCol="0" anchor="t"/>
          <a:lstStyle/>
          <a:p>
            <a:pPr marL="800100" lvl="1"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Chưa kết nối CSDL thực tế (chạy mock data).</a:t>
            </a:r>
            <a:endParaRPr lang="en-US"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Bảo mật và xác thực chưa hoàn thiện.</a:t>
            </a:r>
            <a:endParaRPr lang="en-US"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Chưa hỗ trợ upload file bài nộp và tài liệu.</a:t>
            </a:r>
            <a:endParaRPr lang="en-US"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Một số form chưa kiểm tra dữ liệu đầu vào.</a:t>
            </a:r>
          </a:p>
          <a:p>
            <a:pPr lvl="2">
              <a:lnSpc>
                <a:spcPct val="150000"/>
              </a:lnSpc>
            </a:pPr>
            <a:br>
              <a:rPr lang="vi-VN"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0" indent="0" algn="l">
              <a:lnSpc>
                <a:spcPct val="150000"/>
              </a:lnSpc>
              <a:buNone/>
            </a:pPr>
            <a:endParaRPr lang="en-US" sz="2000" dirty="0"/>
          </a:p>
        </p:txBody>
      </p:sp>
      <p:pic>
        <p:nvPicPr>
          <p:cNvPr id="19" name="Picture 18">
            <a:extLst>
              <a:ext uri="{FF2B5EF4-FFF2-40B4-BE49-F238E27FC236}">
                <a16:creationId xmlns:a16="http://schemas.microsoft.com/office/drawing/2014/main" id="{59247170-8DC9-2438-2E4C-7462DAE07E24}"/>
              </a:ext>
            </a:extLst>
          </p:cNvPr>
          <p:cNvPicPr>
            <a:picLocks noChangeAspect="1"/>
          </p:cNvPicPr>
          <p:nvPr/>
        </p:nvPicPr>
        <p:blipFill>
          <a:blip r:embed="rId6"/>
          <a:stretch>
            <a:fillRect/>
          </a:stretch>
        </p:blipFill>
        <p:spPr>
          <a:xfrm>
            <a:off x="12668236" y="7779745"/>
            <a:ext cx="1962164" cy="4476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FC37F-1A6F-281A-15C9-CE486EC017D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FBD6024-0963-733B-538A-3FD2C745E3BA}"/>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87245C85-C85A-1FE7-C1D7-0630B77568C3}"/>
              </a:ext>
            </a:extLst>
          </p:cNvPr>
          <p:cNvSpPr/>
          <p:nvPr/>
        </p:nvSpPr>
        <p:spPr>
          <a:xfrm>
            <a:off x="6174581" y="558480"/>
            <a:ext cx="6816209" cy="708779"/>
          </a:xfrm>
          <a:prstGeom prst="rect">
            <a:avLst/>
          </a:prstGeom>
          <a:noFill/>
          <a:ln/>
        </p:spPr>
        <p:txBody>
          <a:bodyPr wrap="none" lIns="0" tIns="0" rIns="0" bIns="0" rtlCol="0" anchor="t"/>
          <a:lstStyle/>
          <a:p>
            <a:pPr marL="0" indent="0" algn="l">
              <a:lnSpc>
                <a:spcPts val="5550"/>
              </a:lnSpc>
              <a:buNone/>
            </a:pPr>
            <a:r>
              <a:rPr lang="en-US" sz="6000" b="1" dirty="0" err="1">
                <a:solidFill>
                  <a:srgbClr val="403C4E"/>
                </a:solidFill>
                <a:latin typeface="Times New Roman" panose="02020603050405020304" pitchFamily="18" charset="0"/>
                <a:cs typeface="Times New Roman" panose="02020603050405020304" pitchFamily="18" charset="0"/>
              </a:rPr>
              <a:t>Kết</a:t>
            </a:r>
            <a:r>
              <a:rPr lang="en-US" sz="6000" b="1" dirty="0">
                <a:solidFill>
                  <a:srgbClr val="403C4E"/>
                </a:solidFill>
                <a:latin typeface="Times New Roman" panose="02020603050405020304" pitchFamily="18" charset="0"/>
                <a:cs typeface="Times New Roman" panose="02020603050405020304" pitchFamily="18" charset="0"/>
              </a:rPr>
              <a:t> Luận</a:t>
            </a:r>
            <a:endParaRPr lang="en-US" sz="6000" dirty="0">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C1C4AFE7-BF18-906A-3D99-C5AF7BD2BE08}"/>
              </a:ext>
            </a:extLst>
          </p:cNvPr>
          <p:cNvSpPr/>
          <p:nvPr/>
        </p:nvSpPr>
        <p:spPr>
          <a:xfrm>
            <a:off x="6280190" y="1478602"/>
            <a:ext cx="7556421" cy="2940880"/>
          </a:xfrm>
          <a:prstGeom prst="roundRect">
            <a:avLst>
              <a:gd name="adj" fmla="val 3550"/>
            </a:avLst>
          </a:prstGeom>
          <a:solidFill>
            <a:srgbClr val="FFFFFF"/>
          </a:solidFill>
          <a:ln w="30480">
            <a:solidFill>
              <a:srgbClr val="E5BEB2"/>
            </a:solidFill>
            <a:prstDash val="solid"/>
          </a:ln>
        </p:spPr>
        <p:txBody>
          <a:bodyPr/>
          <a:lstStyle/>
          <a:p>
            <a:endParaRPr lang="en-US" dirty="0"/>
          </a:p>
        </p:txBody>
      </p:sp>
      <p:pic>
        <p:nvPicPr>
          <p:cNvPr id="5" name="Image 1" descr="preencoded.png">
            <a:extLst>
              <a:ext uri="{FF2B5EF4-FFF2-40B4-BE49-F238E27FC236}">
                <a16:creationId xmlns:a16="http://schemas.microsoft.com/office/drawing/2014/main" id="{10A5A970-C128-040A-BD48-9E87DD5E289A}"/>
              </a:ext>
            </a:extLst>
          </p:cNvPr>
          <p:cNvPicPr>
            <a:picLocks noChangeAspect="1"/>
          </p:cNvPicPr>
          <p:nvPr/>
        </p:nvPicPr>
        <p:blipFill>
          <a:blip r:embed="rId4"/>
          <a:stretch>
            <a:fillRect/>
          </a:stretch>
        </p:blipFill>
        <p:spPr>
          <a:xfrm>
            <a:off x="6174581" y="1364440"/>
            <a:ext cx="272177" cy="272177"/>
          </a:xfrm>
          <a:prstGeom prst="rect">
            <a:avLst/>
          </a:prstGeom>
        </p:spPr>
      </p:pic>
      <p:pic>
        <p:nvPicPr>
          <p:cNvPr id="6" name="Image 2" descr="preencoded.png">
            <a:extLst>
              <a:ext uri="{FF2B5EF4-FFF2-40B4-BE49-F238E27FC236}">
                <a16:creationId xmlns:a16="http://schemas.microsoft.com/office/drawing/2014/main" id="{1DDE2C59-3910-3254-E455-E5BBA23A0862}"/>
              </a:ext>
            </a:extLst>
          </p:cNvPr>
          <p:cNvPicPr>
            <a:picLocks noChangeAspect="1"/>
          </p:cNvPicPr>
          <p:nvPr/>
        </p:nvPicPr>
        <p:blipFill>
          <a:blip r:embed="rId5"/>
          <a:stretch>
            <a:fillRect/>
          </a:stretch>
        </p:blipFill>
        <p:spPr>
          <a:xfrm>
            <a:off x="13653088" y="4252913"/>
            <a:ext cx="272177" cy="272177"/>
          </a:xfrm>
          <a:prstGeom prst="rect">
            <a:avLst/>
          </a:prstGeom>
        </p:spPr>
      </p:pic>
      <p:sp>
        <p:nvSpPr>
          <p:cNvPr id="7" name="Text 2">
            <a:extLst>
              <a:ext uri="{FF2B5EF4-FFF2-40B4-BE49-F238E27FC236}">
                <a16:creationId xmlns:a16="http://schemas.microsoft.com/office/drawing/2014/main" id="{5C8C9D6E-F036-1C41-3CC8-EDC8523767E2}"/>
              </a:ext>
            </a:extLst>
          </p:cNvPr>
          <p:cNvSpPr/>
          <p:nvPr/>
        </p:nvSpPr>
        <p:spPr>
          <a:xfrm>
            <a:off x="6650830" y="1636617"/>
            <a:ext cx="2835235" cy="354330"/>
          </a:xfrm>
          <a:prstGeom prst="rect">
            <a:avLst/>
          </a:prstGeom>
          <a:noFill/>
          <a:ln/>
        </p:spPr>
        <p:txBody>
          <a:bodyPr wrap="none" lIns="0" tIns="0" rIns="0" bIns="0" rtlCol="0" anchor="t"/>
          <a:lstStyle/>
          <a:p>
            <a:pPr marL="0" indent="0" algn="l">
              <a:lnSpc>
                <a:spcPts val="2750"/>
              </a:lnSpc>
              <a:buNone/>
            </a:pPr>
            <a:r>
              <a:rPr lang="en-US" sz="3200" b="1" dirty="0" err="1">
                <a:solidFill>
                  <a:srgbClr val="403C4E"/>
                </a:solidFill>
                <a:latin typeface="Times New Roman" panose="02020603050405020304" pitchFamily="18" charset="0"/>
                <a:cs typeface="Times New Roman" panose="02020603050405020304" pitchFamily="18" charset="0"/>
              </a:rPr>
              <a:t>Hướng</a:t>
            </a:r>
            <a:r>
              <a:rPr lang="en-US" sz="3200" b="1" dirty="0">
                <a:solidFill>
                  <a:srgbClr val="403C4E"/>
                </a:solidFill>
                <a:latin typeface="Times New Roman" panose="02020603050405020304" pitchFamily="18" charset="0"/>
                <a:cs typeface="Times New Roman" panose="02020603050405020304" pitchFamily="18" charset="0"/>
              </a:rPr>
              <a:t> </a:t>
            </a:r>
            <a:r>
              <a:rPr lang="en-US" sz="3200" b="1" dirty="0" err="1">
                <a:solidFill>
                  <a:srgbClr val="403C4E"/>
                </a:solidFill>
                <a:latin typeface="Times New Roman" panose="02020603050405020304" pitchFamily="18" charset="0"/>
                <a:cs typeface="Times New Roman" panose="02020603050405020304" pitchFamily="18" charset="0"/>
              </a:rPr>
              <a:t>phát</a:t>
            </a:r>
            <a:r>
              <a:rPr lang="en-US" sz="3200" b="1" dirty="0">
                <a:solidFill>
                  <a:srgbClr val="403C4E"/>
                </a:solidFill>
                <a:latin typeface="Times New Roman" panose="02020603050405020304" pitchFamily="18" charset="0"/>
                <a:cs typeface="Times New Roman" panose="02020603050405020304" pitchFamily="18" charset="0"/>
              </a:rPr>
              <a:t> </a:t>
            </a:r>
            <a:r>
              <a:rPr lang="en-US" sz="3200" b="1" dirty="0" err="1">
                <a:solidFill>
                  <a:srgbClr val="403C4E"/>
                </a:solidFill>
                <a:latin typeface="Times New Roman" panose="02020603050405020304" pitchFamily="18" charset="0"/>
                <a:cs typeface="Times New Roman" panose="02020603050405020304" pitchFamily="18" charset="0"/>
              </a:rPr>
              <a:t>triển</a:t>
            </a:r>
            <a:endParaRPr lang="en-US" sz="3200" dirty="0">
              <a:latin typeface="Times New Roman" panose="02020603050405020304" pitchFamily="18" charset="0"/>
              <a:cs typeface="Times New Roman" panose="02020603050405020304" pitchFamily="18" charset="0"/>
            </a:endParaRPr>
          </a:p>
        </p:txBody>
      </p:sp>
      <p:sp>
        <p:nvSpPr>
          <p:cNvPr id="13" name="Text 6">
            <a:extLst>
              <a:ext uri="{FF2B5EF4-FFF2-40B4-BE49-F238E27FC236}">
                <a16:creationId xmlns:a16="http://schemas.microsoft.com/office/drawing/2014/main" id="{006A42E3-E080-B5FF-7263-EFBC39342C6D}"/>
              </a:ext>
            </a:extLst>
          </p:cNvPr>
          <p:cNvSpPr/>
          <p:nvPr/>
        </p:nvSpPr>
        <p:spPr>
          <a:xfrm>
            <a:off x="5897238" y="2007258"/>
            <a:ext cx="7370894" cy="2381621"/>
          </a:xfrm>
          <a:prstGeom prst="rect">
            <a:avLst/>
          </a:prstGeom>
          <a:noFill/>
          <a:ln/>
        </p:spPr>
        <p:txBody>
          <a:bodyPr wrap="square" lIns="0" tIns="0" rIns="0" bIns="0" rtlCol="0" anchor="t"/>
          <a:lstStyle/>
          <a:p>
            <a:pPr marL="1397000" lvl="2"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Kết nối SQL Server / Firebase để lưu dữ liệu thật.</a:t>
            </a:r>
          </a:p>
          <a:p>
            <a:pPr marL="1397000" lvl="2"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Tăng cường bảo mật, dùng JWT – mã hóa mật khẩu.</a:t>
            </a:r>
          </a:p>
          <a:p>
            <a:pPr marL="1397000" lvl="2"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Phát triển app di động (Android / iOS).</a:t>
            </a:r>
          </a:p>
          <a:p>
            <a:pPr marL="1397000" lvl="2"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Nâng cấp Chatbot AI, gợi ý học tập thông minh.</a:t>
            </a:r>
          </a:p>
          <a:p>
            <a:pPr marL="1397000" lvl="2" indent="-342900">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Mở rộng cho nhiều môn học khác.</a:t>
            </a:r>
            <a:br>
              <a:rPr lang="vi-VN"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0" indent="0" algn="l">
              <a:lnSpc>
                <a:spcPct val="150000"/>
              </a:lnSpc>
              <a:buNone/>
            </a:pPr>
            <a:endParaRPr lang="en-US" sz="2000" dirty="0"/>
          </a:p>
        </p:txBody>
      </p:sp>
      <p:pic>
        <p:nvPicPr>
          <p:cNvPr id="16" name="Image 2" descr="preencoded.png">
            <a:extLst>
              <a:ext uri="{FF2B5EF4-FFF2-40B4-BE49-F238E27FC236}">
                <a16:creationId xmlns:a16="http://schemas.microsoft.com/office/drawing/2014/main" id="{681B29C3-442F-C641-5FF5-D5A05A8A782F}"/>
              </a:ext>
            </a:extLst>
          </p:cNvPr>
          <p:cNvPicPr>
            <a:picLocks noChangeAspect="1"/>
          </p:cNvPicPr>
          <p:nvPr/>
        </p:nvPicPr>
        <p:blipFill>
          <a:blip r:embed="rId5"/>
          <a:stretch>
            <a:fillRect/>
          </a:stretch>
        </p:blipFill>
        <p:spPr>
          <a:xfrm>
            <a:off x="13621965" y="7722450"/>
            <a:ext cx="272177" cy="272177"/>
          </a:xfrm>
          <a:prstGeom prst="rect">
            <a:avLst/>
          </a:prstGeom>
        </p:spPr>
      </p:pic>
      <p:pic>
        <p:nvPicPr>
          <p:cNvPr id="19" name="Picture 18">
            <a:extLst>
              <a:ext uri="{FF2B5EF4-FFF2-40B4-BE49-F238E27FC236}">
                <a16:creationId xmlns:a16="http://schemas.microsoft.com/office/drawing/2014/main" id="{BC8D5E87-8AA8-B219-9AB3-B4FC5C8968A0}"/>
              </a:ext>
            </a:extLst>
          </p:cNvPr>
          <p:cNvPicPr>
            <a:picLocks noChangeAspect="1"/>
          </p:cNvPicPr>
          <p:nvPr/>
        </p:nvPicPr>
        <p:blipFill>
          <a:blip r:embed="rId6"/>
          <a:stretch>
            <a:fillRect/>
          </a:stretch>
        </p:blipFill>
        <p:spPr>
          <a:xfrm>
            <a:off x="12668236" y="7779745"/>
            <a:ext cx="1962164" cy="447678"/>
          </a:xfrm>
          <a:prstGeom prst="rect">
            <a:avLst/>
          </a:prstGeom>
        </p:spPr>
      </p:pic>
    </p:spTree>
    <p:extLst>
      <p:ext uri="{BB962C8B-B14F-4D97-AF65-F5344CB8AC3E}">
        <p14:creationId xmlns:p14="http://schemas.microsoft.com/office/powerpoint/2010/main" val="43614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86760" y="0"/>
            <a:ext cx="5243639" cy="8231386"/>
          </a:xfrm>
          <a:prstGeom prst="rect">
            <a:avLst/>
          </a:prstGeom>
        </p:spPr>
      </p:pic>
      <p:sp>
        <p:nvSpPr>
          <p:cNvPr id="3" name="Text 0"/>
          <p:cNvSpPr/>
          <p:nvPr/>
        </p:nvSpPr>
        <p:spPr>
          <a:xfrm>
            <a:off x="676751" y="531733"/>
            <a:ext cx="4833938" cy="604242"/>
          </a:xfrm>
          <a:prstGeom prst="rect">
            <a:avLst/>
          </a:prstGeom>
          <a:noFill/>
          <a:ln/>
        </p:spPr>
        <p:txBody>
          <a:bodyPr wrap="none" lIns="0" tIns="0" rIns="0" bIns="0" rtlCol="0" anchor="t"/>
          <a:lstStyle/>
          <a:p>
            <a:pPr marL="0" indent="0" algn="l">
              <a:lnSpc>
                <a:spcPts val="4750"/>
              </a:lnSpc>
              <a:buNone/>
            </a:pPr>
            <a:r>
              <a:rPr lang="en-US" sz="60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Nội</a:t>
            </a:r>
            <a:r>
              <a:rPr lang="en-US" sz="6000" b="1" dirty="0">
                <a:solidFill>
                  <a:srgbClr val="403C4E"/>
                </a:solidFill>
                <a:latin typeface="Times New Roman" panose="02020603050405020304" pitchFamily="18" charset="0"/>
                <a:ea typeface="Merriweather Bold" pitchFamily="34" charset="-122"/>
                <a:cs typeface="Times New Roman" panose="02020603050405020304" pitchFamily="18" charset="0"/>
              </a:rPr>
              <a:t> Dung </a:t>
            </a:r>
            <a:r>
              <a:rPr lang="en-US" sz="60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Đồ</a:t>
            </a:r>
            <a:r>
              <a:rPr lang="en-US" sz="60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60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Án</a:t>
            </a:r>
            <a:endParaRPr lang="en-US" sz="6000" dirty="0">
              <a:latin typeface="Times New Roman" panose="02020603050405020304" pitchFamily="18" charset="0"/>
              <a:cs typeface="Times New Roman" panose="02020603050405020304" pitchFamily="18" charset="0"/>
            </a:endParaRPr>
          </a:p>
        </p:txBody>
      </p:sp>
      <p:sp>
        <p:nvSpPr>
          <p:cNvPr id="4" name="Shape 1"/>
          <p:cNvSpPr/>
          <p:nvPr/>
        </p:nvSpPr>
        <p:spPr>
          <a:xfrm>
            <a:off x="676751" y="1666398"/>
            <a:ext cx="773430" cy="845939"/>
          </a:xfrm>
          <a:prstGeom prst="roundRect">
            <a:avLst>
              <a:gd name="adj" fmla="val 360002"/>
            </a:avLst>
          </a:prstGeom>
          <a:solidFill>
            <a:srgbClr val="FFD8CC"/>
          </a:solidFill>
          <a:ln w="7620">
            <a:solidFill>
              <a:srgbClr val="E5BEB2"/>
            </a:solidFill>
            <a:prstDash val="solid"/>
          </a:ln>
        </p:spPr>
      </p:sp>
      <p:sp>
        <p:nvSpPr>
          <p:cNvPr id="5" name="Text 2"/>
          <p:cNvSpPr/>
          <p:nvPr/>
        </p:nvSpPr>
        <p:spPr>
          <a:xfrm>
            <a:off x="918448" y="2016918"/>
            <a:ext cx="290036" cy="302062"/>
          </a:xfrm>
          <a:prstGeom prst="rect">
            <a:avLst/>
          </a:prstGeom>
          <a:noFill/>
          <a:ln/>
        </p:spPr>
        <p:txBody>
          <a:bodyPr wrap="none" lIns="0" tIns="0" rIns="0" bIns="0" rtlCol="0" anchor="t"/>
          <a:lstStyle/>
          <a:p>
            <a:pPr marL="0" indent="0" algn="ctr">
              <a:lnSpc>
                <a:spcPts val="2250"/>
              </a:lnSpc>
              <a:buNone/>
            </a:pPr>
            <a:r>
              <a:rPr lang="en-US" sz="4400" b="1" dirty="0">
                <a:solidFill>
                  <a:srgbClr val="403C4E"/>
                </a:solidFill>
                <a:latin typeface="Merriweather Bold" pitchFamily="34" charset="0"/>
                <a:ea typeface="Merriweather Bold" pitchFamily="34" charset="-122"/>
                <a:cs typeface="Merriweather Bold" pitchFamily="34" charset="-120"/>
              </a:rPr>
              <a:t>1</a:t>
            </a:r>
            <a:endParaRPr lang="en-US" sz="4400" dirty="0"/>
          </a:p>
        </p:txBody>
      </p:sp>
      <p:sp>
        <p:nvSpPr>
          <p:cNvPr id="6" name="Text 3"/>
          <p:cNvSpPr/>
          <p:nvPr/>
        </p:nvSpPr>
        <p:spPr>
          <a:xfrm>
            <a:off x="1643538" y="2016918"/>
            <a:ext cx="2416969" cy="302062"/>
          </a:xfrm>
          <a:prstGeom prst="rect">
            <a:avLst/>
          </a:prstGeom>
          <a:noFill/>
          <a:ln/>
        </p:spPr>
        <p:txBody>
          <a:bodyPr wrap="none" lIns="0" tIns="0" rIns="0" bIns="0" rtlCol="0" anchor="t"/>
          <a:lstStyle/>
          <a:p>
            <a:pPr marL="0" indent="0" algn="l">
              <a:lnSpc>
                <a:spcPts val="2350"/>
              </a:lnSpc>
              <a:buNone/>
            </a:pP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Tổng</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quan</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về</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đề</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tài</a:t>
            </a:r>
            <a:endParaRPr lang="en-US" sz="4400" dirty="0">
              <a:latin typeface="Times New Roman" panose="02020603050405020304" pitchFamily="18" charset="0"/>
              <a:cs typeface="Times New Roman" panose="02020603050405020304" pitchFamily="18" charset="0"/>
            </a:endParaRPr>
          </a:p>
        </p:txBody>
      </p:sp>
      <p:sp>
        <p:nvSpPr>
          <p:cNvPr id="20" name="Shape 1">
            <a:extLst>
              <a:ext uri="{FF2B5EF4-FFF2-40B4-BE49-F238E27FC236}">
                <a16:creationId xmlns:a16="http://schemas.microsoft.com/office/drawing/2014/main" id="{C69C8B4F-04CF-9E7F-80CD-0FA8FEE0BC24}"/>
              </a:ext>
            </a:extLst>
          </p:cNvPr>
          <p:cNvSpPr/>
          <p:nvPr/>
        </p:nvSpPr>
        <p:spPr>
          <a:xfrm>
            <a:off x="676751" y="2862857"/>
            <a:ext cx="773430" cy="845939"/>
          </a:xfrm>
          <a:prstGeom prst="roundRect">
            <a:avLst>
              <a:gd name="adj" fmla="val 360002"/>
            </a:avLst>
          </a:prstGeom>
          <a:solidFill>
            <a:srgbClr val="FFD8CC"/>
          </a:solidFill>
          <a:ln w="7620">
            <a:solidFill>
              <a:srgbClr val="E5BEB2"/>
            </a:solidFill>
            <a:prstDash val="solid"/>
          </a:ln>
        </p:spPr>
      </p:sp>
      <p:sp>
        <p:nvSpPr>
          <p:cNvPr id="21" name="Text 2">
            <a:extLst>
              <a:ext uri="{FF2B5EF4-FFF2-40B4-BE49-F238E27FC236}">
                <a16:creationId xmlns:a16="http://schemas.microsoft.com/office/drawing/2014/main" id="{93B22BBA-857D-2651-EB56-353874F85497}"/>
              </a:ext>
            </a:extLst>
          </p:cNvPr>
          <p:cNvSpPr/>
          <p:nvPr/>
        </p:nvSpPr>
        <p:spPr>
          <a:xfrm>
            <a:off x="918448" y="3213377"/>
            <a:ext cx="290036" cy="302062"/>
          </a:xfrm>
          <a:prstGeom prst="rect">
            <a:avLst/>
          </a:prstGeom>
          <a:noFill/>
          <a:ln/>
        </p:spPr>
        <p:txBody>
          <a:bodyPr wrap="none" lIns="0" tIns="0" rIns="0" bIns="0" rtlCol="0" anchor="t"/>
          <a:lstStyle/>
          <a:p>
            <a:pPr marL="0" indent="0" algn="ctr">
              <a:lnSpc>
                <a:spcPts val="2250"/>
              </a:lnSpc>
              <a:buNone/>
            </a:pP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2</a:t>
            </a:r>
            <a:endParaRPr lang="en-US" sz="4400" dirty="0">
              <a:latin typeface="Times New Roman" panose="02020603050405020304" pitchFamily="18" charset="0"/>
              <a:cs typeface="Times New Roman" panose="02020603050405020304" pitchFamily="18" charset="0"/>
            </a:endParaRPr>
          </a:p>
        </p:txBody>
      </p:sp>
      <p:sp>
        <p:nvSpPr>
          <p:cNvPr id="22" name="Text 3">
            <a:extLst>
              <a:ext uri="{FF2B5EF4-FFF2-40B4-BE49-F238E27FC236}">
                <a16:creationId xmlns:a16="http://schemas.microsoft.com/office/drawing/2014/main" id="{7CA8FAB4-1877-E44D-3529-7A037F11BE55}"/>
              </a:ext>
            </a:extLst>
          </p:cNvPr>
          <p:cNvSpPr/>
          <p:nvPr/>
        </p:nvSpPr>
        <p:spPr>
          <a:xfrm>
            <a:off x="1643538" y="3213377"/>
            <a:ext cx="2416969" cy="302062"/>
          </a:xfrm>
          <a:prstGeom prst="rect">
            <a:avLst/>
          </a:prstGeom>
          <a:noFill/>
          <a:ln/>
        </p:spPr>
        <p:txBody>
          <a:bodyPr wrap="none" lIns="0" tIns="0" rIns="0" bIns="0" rtlCol="0" anchor="t"/>
          <a:lstStyle/>
          <a:p>
            <a:pPr marL="0" indent="0" algn="l">
              <a:lnSpc>
                <a:spcPts val="2350"/>
              </a:lnSpc>
              <a:buNone/>
            </a:pP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Phân</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tích</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và</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thiết</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kế</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phần</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mềm</a:t>
            </a:r>
            <a:endParaRPr lang="en-US" sz="4400" dirty="0">
              <a:latin typeface="Times New Roman" panose="02020603050405020304" pitchFamily="18" charset="0"/>
              <a:cs typeface="Times New Roman" panose="02020603050405020304" pitchFamily="18" charset="0"/>
            </a:endParaRPr>
          </a:p>
        </p:txBody>
      </p:sp>
      <p:sp>
        <p:nvSpPr>
          <p:cNvPr id="23" name="Shape 1">
            <a:extLst>
              <a:ext uri="{FF2B5EF4-FFF2-40B4-BE49-F238E27FC236}">
                <a16:creationId xmlns:a16="http://schemas.microsoft.com/office/drawing/2014/main" id="{6FE0E50D-9053-8963-5ED0-22F99142CEEC}"/>
              </a:ext>
            </a:extLst>
          </p:cNvPr>
          <p:cNvSpPr/>
          <p:nvPr/>
        </p:nvSpPr>
        <p:spPr>
          <a:xfrm>
            <a:off x="676751" y="4084874"/>
            <a:ext cx="773430" cy="845939"/>
          </a:xfrm>
          <a:prstGeom prst="roundRect">
            <a:avLst>
              <a:gd name="adj" fmla="val 360002"/>
            </a:avLst>
          </a:prstGeom>
          <a:solidFill>
            <a:srgbClr val="FFD8CC"/>
          </a:solidFill>
          <a:ln w="7620">
            <a:solidFill>
              <a:srgbClr val="E5BEB2"/>
            </a:solidFill>
            <a:prstDash val="solid"/>
          </a:ln>
        </p:spPr>
      </p:sp>
      <p:sp>
        <p:nvSpPr>
          <p:cNvPr id="24" name="Text 2">
            <a:extLst>
              <a:ext uri="{FF2B5EF4-FFF2-40B4-BE49-F238E27FC236}">
                <a16:creationId xmlns:a16="http://schemas.microsoft.com/office/drawing/2014/main" id="{EC1D4AD2-3C5C-B2D9-215D-8CBA92496113}"/>
              </a:ext>
            </a:extLst>
          </p:cNvPr>
          <p:cNvSpPr/>
          <p:nvPr/>
        </p:nvSpPr>
        <p:spPr>
          <a:xfrm>
            <a:off x="918448" y="4435394"/>
            <a:ext cx="290036" cy="302062"/>
          </a:xfrm>
          <a:prstGeom prst="rect">
            <a:avLst/>
          </a:prstGeom>
          <a:noFill/>
          <a:ln/>
        </p:spPr>
        <p:txBody>
          <a:bodyPr wrap="none" lIns="0" tIns="0" rIns="0" bIns="0" rtlCol="0" anchor="t"/>
          <a:lstStyle/>
          <a:p>
            <a:pPr marL="0" indent="0" algn="ctr">
              <a:lnSpc>
                <a:spcPts val="2250"/>
              </a:lnSpc>
              <a:buNone/>
            </a:pP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3</a:t>
            </a:r>
            <a:endParaRPr lang="en-US" sz="4400" dirty="0">
              <a:latin typeface="Times New Roman" panose="02020603050405020304" pitchFamily="18" charset="0"/>
              <a:cs typeface="Times New Roman" panose="02020603050405020304" pitchFamily="18" charset="0"/>
            </a:endParaRPr>
          </a:p>
        </p:txBody>
      </p:sp>
      <p:sp>
        <p:nvSpPr>
          <p:cNvPr id="25" name="Text 3">
            <a:extLst>
              <a:ext uri="{FF2B5EF4-FFF2-40B4-BE49-F238E27FC236}">
                <a16:creationId xmlns:a16="http://schemas.microsoft.com/office/drawing/2014/main" id="{5F67E974-D259-225A-2692-9224CACAF4A3}"/>
              </a:ext>
            </a:extLst>
          </p:cNvPr>
          <p:cNvSpPr/>
          <p:nvPr/>
        </p:nvSpPr>
        <p:spPr>
          <a:xfrm>
            <a:off x="1643538" y="4435394"/>
            <a:ext cx="2416969" cy="302062"/>
          </a:xfrm>
          <a:prstGeom prst="rect">
            <a:avLst/>
          </a:prstGeom>
          <a:noFill/>
          <a:ln/>
        </p:spPr>
        <p:txBody>
          <a:bodyPr wrap="none" lIns="0" tIns="0" rIns="0" bIns="0" rtlCol="0" anchor="t"/>
          <a:lstStyle/>
          <a:p>
            <a:pPr marL="0" indent="0" algn="l">
              <a:lnSpc>
                <a:spcPts val="2350"/>
              </a:lnSpc>
              <a:buNone/>
            </a:pP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Công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nghệ</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thực</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hiện</a:t>
            </a:r>
            <a:endParaRPr lang="en-US" sz="4400" dirty="0">
              <a:latin typeface="Times New Roman" panose="02020603050405020304" pitchFamily="18" charset="0"/>
              <a:cs typeface="Times New Roman" panose="02020603050405020304" pitchFamily="18" charset="0"/>
            </a:endParaRPr>
          </a:p>
        </p:txBody>
      </p:sp>
      <p:sp>
        <p:nvSpPr>
          <p:cNvPr id="26" name="Shape 1">
            <a:extLst>
              <a:ext uri="{FF2B5EF4-FFF2-40B4-BE49-F238E27FC236}">
                <a16:creationId xmlns:a16="http://schemas.microsoft.com/office/drawing/2014/main" id="{8C349F1D-16D6-4BAA-1D9E-5995CD749886}"/>
              </a:ext>
            </a:extLst>
          </p:cNvPr>
          <p:cNvSpPr/>
          <p:nvPr/>
        </p:nvSpPr>
        <p:spPr>
          <a:xfrm>
            <a:off x="676751" y="5427798"/>
            <a:ext cx="773430" cy="845939"/>
          </a:xfrm>
          <a:prstGeom prst="roundRect">
            <a:avLst>
              <a:gd name="adj" fmla="val 360002"/>
            </a:avLst>
          </a:prstGeom>
          <a:solidFill>
            <a:srgbClr val="FFD8CC"/>
          </a:solidFill>
          <a:ln w="7620">
            <a:solidFill>
              <a:srgbClr val="E5BEB2"/>
            </a:solidFill>
            <a:prstDash val="solid"/>
          </a:ln>
        </p:spPr>
      </p:sp>
      <p:sp>
        <p:nvSpPr>
          <p:cNvPr id="27" name="Text 2">
            <a:extLst>
              <a:ext uri="{FF2B5EF4-FFF2-40B4-BE49-F238E27FC236}">
                <a16:creationId xmlns:a16="http://schemas.microsoft.com/office/drawing/2014/main" id="{86AB53C2-B2B7-CD26-6C53-981C955086C3}"/>
              </a:ext>
            </a:extLst>
          </p:cNvPr>
          <p:cNvSpPr/>
          <p:nvPr/>
        </p:nvSpPr>
        <p:spPr>
          <a:xfrm>
            <a:off x="918448" y="5778318"/>
            <a:ext cx="290036" cy="302062"/>
          </a:xfrm>
          <a:prstGeom prst="rect">
            <a:avLst/>
          </a:prstGeom>
          <a:noFill/>
          <a:ln/>
        </p:spPr>
        <p:txBody>
          <a:bodyPr wrap="none" lIns="0" tIns="0" rIns="0" bIns="0" rtlCol="0" anchor="t"/>
          <a:lstStyle/>
          <a:p>
            <a:pPr marL="0" indent="0" algn="ctr">
              <a:lnSpc>
                <a:spcPts val="2250"/>
              </a:lnSpc>
              <a:buNone/>
            </a:pP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4</a:t>
            </a:r>
            <a:endParaRPr lang="en-US" sz="4400" dirty="0">
              <a:latin typeface="Times New Roman" panose="02020603050405020304" pitchFamily="18" charset="0"/>
              <a:cs typeface="Times New Roman" panose="02020603050405020304" pitchFamily="18" charset="0"/>
            </a:endParaRPr>
          </a:p>
        </p:txBody>
      </p:sp>
      <p:sp>
        <p:nvSpPr>
          <p:cNvPr id="28" name="Text 3">
            <a:extLst>
              <a:ext uri="{FF2B5EF4-FFF2-40B4-BE49-F238E27FC236}">
                <a16:creationId xmlns:a16="http://schemas.microsoft.com/office/drawing/2014/main" id="{AA5574B2-B61E-0E3A-EE22-DBE367BF57A1}"/>
              </a:ext>
            </a:extLst>
          </p:cNvPr>
          <p:cNvSpPr/>
          <p:nvPr/>
        </p:nvSpPr>
        <p:spPr>
          <a:xfrm>
            <a:off x="1643538" y="5778318"/>
            <a:ext cx="2416969" cy="302062"/>
          </a:xfrm>
          <a:prstGeom prst="rect">
            <a:avLst/>
          </a:prstGeom>
          <a:noFill/>
          <a:ln/>
        </p:spPr>
        <p:txBody>
          <a:bodyPr wrap="none" lIns="0" tIns="0" rIns="0" bIns="0" rtlCol="0" anchor="t"/>
          <a:lstStyle/>
          <a:p>
            <a:pPr marL="0" indent="0" algn="l">
              <a:lnSpc>
                <a:spcPts val="2350"/>
              </a:lnSpc>
              <a:buNone/>
            </a:pP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Xây</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dựng</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website </a:t>
            </a:r>
            <a:endParaRPr lang="en-US" sz="4400" dirty="0">
              <a:latin typeface="Times New Roman" panose="02020603050405020304" pitchFamily="18" charset="0"/>
              <a:cs typeface="Times New Roman" panose="02020603050405020304" pitchFamily="18" charset="0"/>
            </a:endParaRPr>
          </a:p>
        </p:txBody>
      </p:sp>
      <p:sp>
        <p:nvSpPr>
          <p:cNvPr id="29" name="Shape 1">
            <a:extLst>
              <a:ext uri="{FF2B5EF4-FFF2-40B4-BE49-F238E27FC236}">
                <a16:creationId xmlns:a16="http://schemas.microsoft.com/office/drawing/2014/main" id="{C6AA44F2-7EE9-BFE5-BFAF-19424C0A0C74}"/>
              </a:ext>
            </a:extLst>
          </p:cNvPr>
          <p:cNvSpPr/>
          <p:nvPr/>
        </p:nvSpPr>
        <p:spPr>
          <a:xfrm>
            <a:off x="676751" y="6851928"/>
            <a:ext cx="773430" cy="845939"/>
          </a:xfrm>
          <a:prstGeom prst="roundRect">
            <a:avLst>
              <a:gd name="adj" fmla="val 360002"/>
            </a:avLst>
          </a:prstGeom>
          <a:solidFill>
            <a:srgbClr val="FFD8CC"/>
          </a:solidFill>
          <a:ln w="7620">
            <a:solidFill>
              <a:srgbClr val="E5BEB2"/>
            </a:solidFill>
            <a:prstDash val="solid"/>
          </a:ln>
        </p:spPr>
      </p:sp>
      <p:sp>
        <p:nvSpPr>
          <p:cNvPr id="30" name="Text 2">
            <a:extLst>
              <a:ext uri="{FF2B5EF4-FFF2-40B4-BE49-F238E27FC236}">
                <a16:creationId xmlns:a16="http://schemas.microsoft.com/office/drawing/2014/main" id="{155B0305-5A34-357E-B59D-00B797288566}"/>
              </a:ext>
            </a:extLst>
          </p:cNvPr>
          <p:cNvSpPr/>
          <p:nvPr/>
        </p:nvSpPr>
        <p:spPr>
          <a:xfrm>
            <a:off x="918448" y="7202448"/>
            <a:ext cx="290036" cy="302062"/>
          </a:xfrm>
          <a:prstGeom prst="rect">
            <a:avLst/>
          </a:prstGeom>
          <a:noFill/>
          <a:ln/>
        </p:spPr>
        <p:txBody>
          <a:bodyPr wrap="none" lIns="0" tIns="0" rIns="0" bIns="0" rtlCol="0" anchor="t"/>
          <a:lstStyle/>
          <a:p>
            <a:pPr marL="0" indent="0" algn="ctr">
              <a:lnSpc>
                <a:spcPts val="2250"/>
              </a:lnSpc>
              <a:buNone/>
            </a:pP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5</a:t>
            </a:r>
            <a:endParaRPr lang="en-US" sz="4400" dirty="0">
              <a:latin typeface="Times New Roman" panose="02020603050405020304" pitchFamily="18" charset="0"/>
              <a:cs typeface="Times New Roman" panose="02020603050405020304" pitchFamily="18" charset="0"/>
            </a:endParaRPr>
          </a:p>
        </p:txBody>
      </p:sp>
      <p:sp>
        <p:nvSpPr>
          <p:cNvPr id="31" name="Text 3">
            <a:extLst>
              <a:ext uri="{FF2B5EF4-FFF2-40B4-BE49-F238E27FC236}">
                <a16:creationId xmlns:a16="http://schemas.microsoft.com/office/drawing/2014/main" id="{C5A5B4A6-BDC4-28D2-F47F-2B3E38337A30}"/>
              </a:ext>
            </a:extLst>
          </p:cNvPr>
          <p:cNvSpPr/>
          <p:nvPr/>
        </p:nvSpPr>
        <p:spPr>
          <a:xfrm>
            <a:off x="1643538" y="7202448"/>
            <a:ext cx="2416969" cy="302062"/>
          </a:xfrm>
          <a:prstGeom prst="rect">
            <a:avLst/>
          </a:prstGeom>
          <a:noFill/>
          <a:ln/>
        </p:spPr>
        <p:txBody>
          <a:bodyPr wrap="none" lIns="0" tIns="0" rIns="0" bIns="0" rtlCol="0" anchor="t"/>
          <a:lstStyle/>
          <a:p>
            <a:pPr marL="0" indent="0" algn="l">
              <a:lnSpc>
                <a:spcPts val="2350"/>
              </a:lnSpc>
              <a:buNone/>
            </a:pP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Kết</a:t>
            </a:r>
            <a:r>
              <a:rPr lang="en-US" sz="4400" b="1" dirty="0">
                <a:solidFill>
                  <a:srgbClr val="403C4E"/>
                </a:solidFill>
                <a:latin typeface="Times New Roman" panose="02020603050405020304" pitchFamily="18" charset="0"/>
                <a:ea typeface="Merriweather Bold" pitchFamily="34" charset="-122"/>
                <a:cs typeface="Times New Roman" panose="02020603050405020304" pitchFamily="18" charset="0"/>
              </a:rPr>
              <a:t> </a:t>
            </a:r>
            <a:r>
              <a:rPr lang="en-US" sz="44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luận</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952326" cy="8229600"/>
          </a:xfrm>
          <a:prstGeom prst="rect">
            <a:avLst/>
          </a:prstGeom>
        </p:spPr>
      </p:pic>
      <p:sp>
        <p:nvSpPr>
          <p:cNvPr id="3" name="Text 0"/>
          <p:cNvSpPr/>
          <p:nvPr/>
        </p:nvSpPr>
        <p:spPr>
          <a:xfrm>
            <a:off x="5318462" y="1189367"/>
            <a:ext cx="5670590" cy="708779"/>
          </a:xfrm>
          <a:prstGeom prst="rect">
            <a:avLst/>
          </a:prstGeom>
          <a:noFill/>
          <a:ln/>
        </p:spPr>
        <p:txBody>
          <a:bodyPr wrap="none" lIns="0" tIns="0" rIns="0" bIns="0" rtlCol="0" anchor="t"/>
          <a:lstStyle/>
          <a:p>
            <a:pPr marL="0" indent="0" algn="l">
              <a:lnSpc>
                <a:spcPts val="5550"/>
              </a:lnSpc>
              <a:buNone/>
            </a:pPr>
            <a:r>
              <a:rPr lang="en-US" sz="6000" b="1" dirty="0">
                <a:solidFill>
                  <a:srgbClr val="403C4E"/>
                </a:solidFill>
                <a:latin typeface="Times New Roman" panose="02020603050405020304" pitchFamily="18" charset="0"/>
                <a:ea typeface="Merriweather Bold" pitchFamily="34" charset="-122"/>
                <a:cs typeface="Times New Roman" panose="02020603050405020304" pitchFamily="18" charset="0"/>
              </a:rPr>
              <a:t>Tổng Quan Đề Tài</a:t>
            </a:r>
            <a:endParaRPr lang="en-US" sz="6000" dirty="0">
              <a:latin typeface="Times New Roman" panose="02020603050405020304" pitchFamily="18" charset="0"/>
              <a:cs typeface="Times New Roman" panose="02020603050405020304" pitchFamily="18" charset="0"/>
            </a:endParaRPr>
          </a:p>
        </p:txBody>
      </p:sp>
      <p:sp>
        <p:nvSpPr>
          <p:cNvPr id="4" name="Shape 1"/>
          <p:cNvSpPr/>
          <p:nvPr/>
        </p:nvSpPr>
        <p:spPr>
          <a:xfrm>
            <a:off x="5274113" y="2449381"/>
            <a:ext cx="8870765" cy="2290451"/>
          </a:xfrm>
          <a:prstGeom prst="roundRect">
            <a:avLst>
              <a:gd name="adj" fmla="val 6988"/>
            </a:avLst>
          </a:prstGeom>
          <a:solidFill>
            <a:srgbClr val="FFFFFF"/>
          </a:solidFill>
          <a:ln w="30480">
            <a:solidFill>
              <a:srgbClr val="E5BEB2"/>
            </a:solidFill>
            <a:prstDash val="solid"/>
          </a:ln>
        </p:spPr>
      </p:sp>
      <p:sp>
        <p:nvSpPr>
          <p:cNvPr id="5" name="Shape 2"/>
          <p:cNvSpPr/>
          <p:nvPr/>
        </p:nvSpPr>
        <p:spPr>
          <a:xfrm>
            <a:off x="5257502" y="2449382"/>
            <a:ext cx="121920" cy="2290451"/>
          </a:xfrm>
          <a:prstGeom prst="roundRect">
            <a:avLst>
              <a:gd name="adj" fmla="val 78139"/>
            </a:avLst>
          </a:prstGeom>
          <a:solidFill>
            <a:srgbClr val="FFAD94"/>
          </a:solidFill>
          <a:ln/>
        </p:spPr>
      </p:sp>
      <p:sp>
        <p:nvSpPr>
          <p:cNvPr id="6" name="Text 3"/>
          <p:cNvSpPr/>
          <p:nvPr/>
        </p:nvSpPr>
        <p:spPr>
          <a:xfrm>
            <a:off x="5598571" y="2683847"/>
            <a:ext cx="2835235" cy="354330"/>
          </a:xfrm>
          <a:prstGeom prst="rect">
            <a:avLst/>
          </a:prstGeom>
          <a:noFill/>
          <a:ln/>
        </p:spPr>
        <p:txBody>
          <a:bodyPr wrap="none" lIns="0" tIns="0" rIns="0" bIns="0" rtlCol="0" anchor="t"/>
          <a:lstStyle/>
          <a:p>
            <a:pPr marL="0" indent="0" algn="l">
              <a:lnSpc>
                <a:spcPts val="2750"/>
              </a:lnSpc>
              <a:buNone/>
            </a:pPr>
            <a:r>
              <a:rPr lang="en-US" sz="3600" b="1" dirty="0">
                <a:solidFill>
                  <a:srgbClr val="403C4E"/>
                </a:solidFill>
                <a:latin typeface="Times New Roman" panose="02020603050405020304" pitchFamily="18" charset="0"/>
                <a:ea typeface="Merriweather Bold" pitchFamily="34" charset="-122"/>
                <a:cs typeface="Times New Roman" panose="02020603050405020304" pitchFamily="18" charset="0"/>
              </a:rPr>
              <a:t>Lý Do Chọn Đề Tài</a:t>
            </a:r>
            <a:endParaRPr lang="en-US" sz="3600" dirty="0">
              <a:latin typeface="Times New Roman" panose="02020603050405020304" pitchFamily="18" charset="0"/>
              <a:cs typeface="Times New Roman" panose="02020603050405020304" pitchFamily="18" charset="0"/>
            </a:endParaRPr>
          </a:p>
        </p:txBody>
      </p:sp>
      <p:sp>
        <p:nvSpPr>
          <p:cNvPr id="7" name="Text 4"/>
          <p:cNvSpPr/>
          <p:nvPr/>
        </p:nvSpPr>
        <p:spPr>
          <a:xfrm>
            <a:off x="5595900" y="3097035"/>
            <a:ext cx="8490439" cy="1600123"/>
          </a:xfrm>
          <a:prstGeom prst="rect">
            <a:avLst/>
          </a:prstGeom>
          <a:noFill/>
          <a:ln/>
        </p:spPr>
        <p:txBody>
          <a:bodyPr wrap="square" lIns="0" tIns="0" rIns="0" bIns="0" rtlCol="0" anchor="t"/>
          <a:lstStyle/>
          <a:p>
            <a:pPr marL="596900" indent="-457200">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E-learning ngày càng phổ biến.</a:t>
            </a:r>
          </a:p>
          <a:p>
            <a:pPr marL="596900" indent="-457200">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Môn Toán rời rạc khó học, khối lượng lớn, trừu tượng.</a:t>
            </a:r>
          </a:p>
          <a:p>
            <a:pPr marL="596900" indent="-457200">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Cần một hệ thống hỗ trợ học tập trực quan, hiệu quả</a:t>
            </a:r>
            <a:r>
              <a:rPr lang="vi-VN" sz="3200" dirty="0">
                <a:latin typeface="Times New Roman" panose="02020603050405020304" pitchFamily="18" charset="0"/>
                <a:cs typeface="Times New Roman" panose="02020603050405020304" pitchFamily="18" charset="0"/>
              </a:rPr>
              <a:t>.</a:t>
            </a:r>
          </a:p>
          <a:p>
            <a:pPr marL="0" indent="0" algn="l">
              <a:lnSpc>
                <a:spcPts val="2850"/>
              </a:lnSpc>
              <a:buNone/>
            </a:pPr>
            <a:endParaRPr lang="en-US" sz="1750" dirty="0"/>
          </a:p>
        </p:txBody>
      </p:sp>
      <p:sp>
        <p:nvSpPr>
          <p:cNvPr id="8" name="Shape 5"/>
          <p:cNvSpPr/>
          <p:nvPr/>
        </p:nvSpPr>
        <p:spPr>
          <a:xfrm>
            <a:off x="5257501" y="5097287"/>
            <a:ext cx="8828837" cy="2512143"/>
          </a:xfrm>
          <a:prstGeom prst="roundRect">
            <a:avLst>
              <a:gd name="adj" fmla="val 6988"/>
            </a:avLst>
          </a:prstGeom>
          <a:solidFill>
            <a:srgbClr val="FFFFFF"/>
          </a:solidFill>
          <a:ln w="30480">
            <a:solidFill>
              <a:srgbClr val="E5BEB2"/>
            </a:solidFill>
            <a:prstDash val="solid"/>
          </a:ln>
        </p:spPr>
      </p:sp>
      <p:sp>
        <p:nvSpPr>
          <p:cNvPr id="9" name="Shape 6"/>
          <p:cNvSpPr/>
          <p:nvPr/>
        </p:nvSpPr>
        <p:spPr>
          <a:xfrm>
            <a:off x="5257502" y="5097287"/>
            <a:ext cx="121920" cy="2512143"/>
          </a:xfrm>
          <a:prstGeom prst="roundRect">
            <a:avLst>
              <a:gd name="adj" fmla="val 78139"/>
            </a:avLst>
          </a:prstGeom>
          <a:solidFill>
            <a:srgbClr val="FFAD94"/>
          </a:solidFill>
          <a:ln/>
        </p:spPr>
        <p:txBody>
          <a:bodyPr/>
          <a:lstStyle/>
          <a:p>
            <a:endParaRPr lang="en-US" dirty="0"/>
          </a:p>
        </p:txBody>
      </p:sp>
      <p:sp>
        <p:nvSpPr>
          <p:cNvPr id="10" name="Text 7"/>
          <p:cNvSpPr/>
          <p:nvPr/>
        </p:nvSpPr>
        <p:spPr>
          <a:xfrm>
            <a:off x="5595475" y="5490978"/>
            <a:ext cx="2838331" cy="354330"/>
          </a:xfrm>
          <a:prstGeom prst="rect">
            <a:avLst/>
          </a:prstGeom>
          <a:noFill/>
          <a:ln/>
        </p:spPr>
        <p:txBody>
          <a:bodyPr wrap="none" lIns="0" tIns="0" rIns="0" bIns="0" rtlCol="0" anchor="t"/>
          <a:lstStyle/>
          <a:p>
            <a:pPr marL="0" indent="0" algn="l">
              <a:lnSpc>
                <a:spcPts val="2750"/>
              </a:lnSpc>
              <a:buNone/>
            </a:pPr>
            <a:r>
              <a:rPr lang="en-US" sz="3600" b="1" dirty="0">
                <a:solidFill>
                  <a:srgbClr val="403C4E"/>
                </a:solidFill>
                <a:latin typeface="Times New Roman" panose="02020603050405020304" pitchFamily="18" charset="0"/>
                <a:ea typeface="Merriweather Bold" pitchFamily="34" charset="-122"/>
                <a:cs typeface="Times New Roman" panose="02020603050405020304" pitchFamily="18" charset="0"/>
              </a:rPr>
              <a:t>Mục Tiêu Tổng Quát</a:t>
            </a:r>
            <a:endParaRPr lang="en-US" sz="3600" dirty="0">
              <a:latin typeface="Times New Roman" panose="02020603050405020304" pitchFamily="18" charset="0"/>
              <a:cs typeface="Times New Roman" panose="02020603050405020304" pitchFamily="18" charset="0"/>
            </a:endParaRPr>
          </a:p>
        </p:txBody>
      </p:sp>
      <p:sp>
        <p:nvSpPr>
          <p:cNvPr id="11" name="Text 8"/>
          <p:cNvSpPr/>
          <p:nvPr/>
        </p:nvSpPr>
        <p:spPr>
          <a:xfrm>
            <a:off x="5714395" y="5991690"/>
            <a:ext cx="8058897" cy="1088708"/>
          </a:xfrm>
          <a:prstGeom prst="rect">
            <a:avLst/>
          </a:prstGeom>
          <a:noFill/>
          <a:ln/>
        </p:spPr>
        <p:txBody>
          <a:bodyPr wrap="square" lIns="0" tIns="0" rIns="0" bIns="0" rtlCol="0" anchor="t"/>
          <a:lstStyle/>
          <a:p>
            <a:pPr marL="457200" indent="-457200" algn="l">
              <a:lnSpc>
                <a:spcPts val="2850"/>
              </a:lnSpc>
              <a:buFont typeface="Arial" panose="020B0604020202020204" pitchFamily="34" charset="0"/>
              <a:buChar char="•"/>
            </a:pPr>
            <a:r>
              <a:rPr lang="en-US" sz="2800" dirty="0" err="1">
                <a:solidFill>
                  <a:srgbClr val="403C4E"/>
                </a:solidFill>
                <a:latin typeface="Times New Roman" panose="02020603050405020304" pitchFamily="18" charset="0"/>
                <a:ea typeface="Open Sans" pitchFamily="34" charset="-122"/>
                <a:cs typeface="Times New Roman" panose="02020603050405020304" pitchFamily="18" charset="0"/>
              </a:rPr>
              <a:t>Xây</a:t>
            </a:r>
            <a:r>
              <a:rPr lang="en-US" sz="2800" dirty="0">
                <a:solidFill>
                  <a:srgbClr val="403C4E"/>
                </a:solidFill>
                <a:latin typeface="Times New Roman" panose="02020603050405020304" pitchFamily="18" charset="0"/>
                <a:ea typeface="Open Sans" pitchFamily="34" charset="-122"/>
                <a:cs typeface="Times New Roman" panose="02020603050405020304" pitchFamily="18" charset="0"/>
              </a:rPr>
              <a:t> dựng hệ thống website học trực tuyến Toán Rời Rạc hiệu quả, hiện đại, hỗ trợ giảng dạy, luyện tập, kiểm tra, đánh giá và tương tác qua diễn đàn, chat nhóm, chatbot.</a:t>
            </a:r>
            <a:endParaRPr lang="en-US" sz="28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AA170878-2339-6580-2D33-297484DD5AE4}"/>
              </a:ext>
            </a:extLst>
          </p:cNvPr>
          <p:cNvPicPr>
            <a:picLocks noChangeAspect="1"/>
          </p:cNvPicPr>
          <p:nvPr/>
        </p:nvPicPr>
        <p:blipFill>
          <a:blip r:embed="rId4"/>
          <a:stretch>
            <a:fillRect/>
          </a:stretch>
        </p:blipFill>
        <p:spPr>
          <a:xfrm>
            <a:off x="12668236" y="7779745"/>
            <a:ext cx="1962164" cy="4476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1638" y="566976"/>
            <a:ext cx="6727865" cy="644366"/>
          </a:xfrm>
          <a:prstGeom prst="rect">
            <a:avLst/>
          </a:prstGeom>
          <a:noFill/>
          <a:ln/>
        </p:spPr>
        <p:txBody>
          <a:bodyPr wrap="none" lIns="0" tIns="0" rIns="0" bIns="0" rtlCol="0" anchor="t"/>
          <a:lstStyle/>
          <a:p>
            <a:pPr marL="0" indent="0" algn="l">
              <a:lnSpc>
                <a:spcPts val="5050"/>
              </a:lnSpc>
              <a:buNone/>
            </a:pPr>
            <a:r>
              <a:rPr lang="en-US" sz="6000" b="1" dirty="0">
                <a:solidFill>
                  <a:srgbClr val="403C4E"/>
                </a:solidFill>
                <a:latin typeface="Times New Roman" panose="02020603050405020304" pitchFamily="18" charset="0"/>
                <a:ea typeface="Merriweather Bold" pitchFamily="34" charset="-122"/>
                <a:cs typeface="Times New Roman" panose="02020603050405020304" pitchFamily="18" charset="0"/>
              </a:rPr>
              <a:t>Giới Hạn &amp; Phạm Vi Đề Tài</a:t>
            </a:r>
            <a:endParaRPr lang="en-US" sz="6000" dirty="0">
              <a:latin typeface="Times New Roman" panose="02020603050405020304" pitchFamily="18" charset="0"/>
              <a:cs typeface="Times New Roman" panose="02020603050405020304" pitchFamily="18" charset="0"/>
            </a:endParaRPr>
          </a:p>
        </p:txBody>
      </p:sp>
      <p:sp>
        <p:nvSpPr>
          <p:cNvPr id="3" name="Text 1"/>
          <p:cNvSpPr/>
          <p:nvPr/>
        </p:nvSpPr>
        <p:spPr>
          <a:xfrm>
            <a:off x="721638" y="1839519"/>
            <a:ext cx="2908459" cy="322183"/>
          </a:xfrm>
          <a:prstGeom prst="rect">
            <a:avLst/>
          </a:prstGeom>
          <a:noFill/>
          <a:ln/>
        </p:spPr>
        <p:txBody>
          <a:bodyPr wrap="none" lIns="0" tIns="0" rIns="0" bIns="0" rtlCol="0" anchor="t"/>
          <a:lstStyle/>
          <a:p>
            <a:pPr marL="0" indent="0" algn="l">
              <a:lnSpc>
                <a:spcPts val="2500"/>
              </a:lnSpc>
              <a:buNone/>
            </a:pP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Đối Tượng Nghiên Cứu</a:t>
            </a:r>
            <a:endParaRPr lang="en-US" sz="3200" dirty="0">
              <a:latin typeface="Times New Roman" panose="02020603050405020304" pitchFamily="18" charset="0"/>
              <a:cs typeface="Times New Roman" panose="02020603050405020304" pitchFamily="18" charset="0"/>
            </a:endParaRPr>
          </a:p>
        </p:txBody>
      </p:sp>
      <p:sp>
        <p:nvSpPr>
          <p:cNvPr id="4" name="Text 2"/>
          <p:cNvSpPr/>
          <p:nvPr/>
        </p:nvSpPr>
        <p:spPr>
          <a:xfrm>
            <a:off x="721638" y="2254925"/>
            <a:ext cx="7621250" cy="2428280"/>
          </a:xfrm>
          <a:prstGeom prst="rect">
            <a:avLst/>
          </a:prstGeom>
          <a:noFill/>
          <a:ln/>
        </p:spPr>
        <p:txBody>
          <a:bodyPr wrap="square" lIns="0" tIns="0" rIns="0" bIns="0" rtlCol="0" anchor="t"/>
          <a:lstStyle/>
          <a:p>
            <a:pPr marL="1054100" lvl="1" indent="-457200">
              <a:lnSpc>
                <a:spcPct val="150000"/>
              </a:lnSpc>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Admin: Quản lý người dùng, khóa học, thống kê.</a:t>
            </a:r>
          </a:p>
          <a:p>
            <a:pPr marL="1054100" lvl="1" indent="-457200">
              <a:lnSpc>
                <a:spcPct val="150000"/>
              </a:lnSpc>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Giảng viên: Tạo bài giảng, bài tập, kỳ thi.</a:t>
            </a:r>
          </a:p>
          <a:p>
            <a:pPr marL="1054100" lvl="1" indent="-457200">
              <a:lnSpc>
                <a:spcPct val="150000"/>
              </a:lnSpc>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Sinh viên: Học, làm bài, thi và chat nhóm.</a:t>
            </a:r>
          </a:p>
          <a:p>
            <a:pPr marL="0" indent="0" algn="l">
              <a:lnSpc>
                <a:spcPts val="2550"/>
              </a:lnSpc>
              <a:buNone/>
            </a:pPr>
            <a:endParaRPr lang="en-US" sz="1600" dirty="0"/>
          </a:p>
        </p:txBody>
      </p:sp>
      <p:sp>
        <p:nvSpPr>
          <p:cNvPr id="6" name="Text 4"/>
          <p:cNvSpPr/>
          <p:nvPr/>
        </p:nvSpPr>
        <p:spPr>
          <a:xfrm>
            <a:off x="826834" y="4902611"/>
            <a:ext cx="7969208" cy="1527142"/>
          </a:xfrm>
          <a:prstGeom prst="rect">
            <a:avLst/>
          </a:prstGeom>
          <a:noFill/>
          <a:ln/>
        </p:spPr>
        <p:txBody>
          <a:bodyPr wrap="square" lIns="0" tIns="0" rIns="0" bIns="0" rtlCol="0" anchor="t"/>
          <a:lstStyle/>
          <a:p>
            <a:pPr marL="800100" lvl="1" indent="-342900">
              <a:lnSpc>
                <a:spcPct val="150000"/>
              </a:lnSpc>
              <a:buFont typeface="Arial" panose="020B0604020202020204" pitchFamily="34" charset="0"/>
              <a:buChar char="•"/>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Ứng dụng trong phạm vi khoa Công nghệ thông tin, Trường Đại học Sư phạm Kỹ thuật Hưng Yên (UTEHY).</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826834" y="6842416"/>
            <a:ext cx="6622669" cy="434920"/>
          </a:xfrm>
          <a:prstGeom prst="rect">
            <a:avLst/>
          </a:prstGeom>
          <a:noFill/>
          <a:ln/>
        </p:spPr>
        <p:txBody>
          <a:bodyPr wrap="none" lIns="0" tIns="0" rIns="0" bIns="0" rtlCol="0" anchor="t"/>
          <a:lstStyle/>
          <a:p>
            <a:pPr marL="800100" lvl="1" indent="-342900">
              <a:lnSpc>
                <a:spcPts val="2550"/>
              </a:lnSpc>
              <a:buFont typeface="Arial" panose="020B0604020202020204" pitchFamily="34" charset="0"/>
              <a:buChar char="•"/>
            </a:pPr>
            <a:r>
              <a:rPr lang="en-US" sz="2400" dirty="0">
                <a:solidFill>
                  <a:srgbClr val="403C4E"/>
                </a:solidFill>
                <a:latin typeface="Times New Roman" panose="02020603050405020304" pitchFamily="18" charset="0"/>
                <a:ea typeface="Open Sans" pitchFamily="34" charset="-122"/>
                <a:cs typeface="Times New Roman" panose="02020603050405020304" pitchFamily="18" charset="0"/>
              </a:rPr>
              <a:t>Thực hiện và triển khai thử nghiệm trong vòng 3 tháng.</a:t>
            </a:r>
            <a:endParaRPr lang="en-US" sz="2400" dirty="0">
              <a:latin typeface="Times New Roman" panose="02020603050405020304" pitchFamily="18" charset="0"/>
              <a:cs typeface="Times New Roman" panose="02020603050405020304" pitchFamily="18" charset="0"/>
            </a:endParaRPr>
          </a:p>
        </p:txBody>
      </p:sp>
      <p:pic>
        <p:nvPicPr>
          <p:cNvPr id="9" name="Image 0" descr="preencoded.png"/>
          <p:cNvPicPr>
            <a:picLocks noChangeAspect="1"/>
          </p:cNvPicPr>
          <p:nvPr/>
        </p:nvPicPr>
        <p:blipFill>
          <a:blip r:embed="rId3"/>
          <a:stretch>
            <a:fillRect/>
          </a:stretch>
        </p:blipFill>
        <p:spPr>
          <a:xfrm>
            <a:off x="8990014" y="2589451"/>
            <a:ext cx="5640386" cy="5640386"/>
          </a:xfrm>
          <a:prstGeom prst="rect">
            <a:avLst/>
          </a:prstGeom>
        </p:spPr>
      </p:pic>
      <p:sp>
        <p:nvSpPr>
          <p:cNvPr id="10" name="Text 1">
            <a:extLst>
              <a:ext uri="{FF2B5EF4-FFF2-40B4-BE49-F238E27FC236}">
                <a16:creationId xmlns:a16="http://schemas.microsoft.com/office/drawing/2014/main" id="{9E29A0E7-2113-8C77-269A-7D8B6046F60E}"/>
              </a:ext>
            </a:extLst>
          </p:cNvPr>
          <p:cNvSpPr/>
          <p:nvPr/>
        </p:nvSpPr>
        <p:spPr>
          <a:xfrm>
            <a:off x="721637" y="4378472"/>
            <a:ext cx="2908459" cy="322183"/>
          </a:xfrm>
          <a:prstGeom prst="rect">
            <a:avLst/>
          </a:prstGeom>
          <a:noFill/>
          <a:ln/>
        </p:spPr>
        <p:txBody>
          <a:bodyPr wrap="none" lIns="0" tIns="0" rIns="0" bIns="0" rtlCol="0" anchor="t"/>
          <a:lstStyle/>
          <a:p>
            <a:pPr marL="0" indent="0" algn="l">
              <a:lnSpc>
                <a:spcPts val="2500"/>
              </a:lnSpc>
              <a:buNone/>
            </a:pP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Phạm Vi </a:t>
            </a:r>
            <a:r>
              <a:rPr lang="en-US" sz="32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Không</a:t>
            </a: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 Gian</a:t>
            </a:r>
            <a:endParaRPr lang="en-US" sz="3200" dirty="0">
              <a:latin typeface="Times New Roman" panose="02020603050405020304" pitchFamily="18" charset="0"/>
              <a:cs typeface="Times New Roman" panose="02020603050405020304" pitchFamily="18" charset="0"/>
            </a:endParaRPr>
          </a:p>
        </p:txBody>
      </p:sp>
      <p:sp>
        <p:nvSpPr>
          <p:cNvPr id="11" name="Text 1">
            <a:extLst>
              <a:ext uri="{FF2B5EF4-FFF2-40B4-BE49-F238E27FC236}">
                <a16:creationId xmlns:a16="http://schemas.microsoft.com/office/drawing/2014/main" id="{69DF4632-BE23-E80D-87EB-5EEA1914C95B}"/>
              </a:ext>
            </a:extLst>
          </p:cNvPr>
          <p:cNvSpPr/>
          <p:nvPr/>
        </p:nvSpPr>
        <p:spPr>
          <a:xfrm>
            <a:off x="721636" y="6326976"/>
            <a:ext cx="2908459" cy="322183"/>
          </a:xfrm>
          <a:prstGeom prst="rect">
            <a:avLst/>
          </a:prstGeom>
          <a:noFill/>
          <a:ln/>
        </p:spPr>
        <p:txBody>
          <a:bodyPr wrap="none" lIns="0" tIns="0" rIns="0" bIns="0" rtlCol="0" anchor="t"/>
          <a:lstStyle/>
          <a:p>
            <a:pPr marL="0" indent="0" algn="l">
              <a:lnSpc>
                <a:spcPts val="2500"/>
              </a:lnSpc>
              <a:buNone/>
            </a:pP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Phạm Vi </a:t>
            </a:r>
            <a:r>
              <a:rPr lang="en-US" sz="3200" b="1" dirty="0" err="1">
                <a:solidFill>
                  <a:srgbClr val="403C4E"/>
                </a:solidFill>
                <a:latin typeface="Times New Roman" panose="02020603050405020304" pitchFamily="18" charset="0"/>
                <a:ea typeface="Merriweather Bold" pitchFamily="34" charset="-122"/>
                <a:cs typeface="Times New Roman" panose="02020603050405020304" pitchFamily="18" charset="0"/>
              </a:rPr>
              <a:t>Thời</a:t>
            </a:r>
            <a:r>
              <a:rPr lang="en-US" sz="3200" b="1" dirty="0">
                <a:solidFill>
                  <a:srgbClr val="403C4E"/>
                </a:solidFill>
                <a:latin typeface="Times New Roman" panose="02020603050405020304" pitchFamily="18" charset="0"/>
                <a:ea typeface="Merriweather Bold" pitchFamily="34" charset="-122"/>
                <a:cs typeface="Times New Roman" panose="02020603050405020304" pitchFamily="18" charset="0"/>
              </a:rPr>
              <a:t> Gian</a:t>
            </a:r>
          </a:p>
          <a:p>
            <a:pPr marL="0" indent="0" algn="l">
              <a:lnSpc>
                <a:spcPts val="2500"/>
              </a:lnSpc>
              <a:buNone/>
            </a:pP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1F13D-61AD-B022-CB69-B1417C16CA2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1EAA32E-FB65-9A38-2C6B-0A8C531CE557}"/>
              </a:ext>
            </a:extLst>
          </p:cNvPr>
          <p:cNvSpPr/>
          <p:nvPr/>
        </p:nvSpPr>
        <p:spPr>
          <a:xfrm>
            <a:off x="721638" y="566976"/>
            <a:ext cx="6727865" cy="644366"/>
          </a:xfrm>
          <a:prstGeom prst="rect">
            <a:avLst/>
          </a:prstGeom>
          <a:noFill/>
          <a:ln/>
        </p:spPr>
        <p:txBody>
          <a:bodyPr wrap="none" lIns="0" tIns="0" rIns="0" bIns="0" rtlCol="0" anchor="t"/>
          <a:lstStyle/>
          <a:p>
            <a:pPr marL="0" indent="0" algn="l">
              <a:lnSpc>
                <a:spcPts val="5050"/>
              </a:lnSpc>
              <a:buNone/>
            </a:pPr>
            <a:r>
              <a:rPr lang="en-US" sz="6000" b="1" dirty="0" err="1">
                <a:solidFill>
                  <a:srgbClr val="403C4E"/>
                </a:solidFill>
                <a:latin typeface="Times New Roman" panose="02020603050405020304" pitchFamily="18" charset="0"/>
                <a:cs typeface="Times New Roman" panose="02020603050405020304" pitchFamily="18" charset="0"/>
              </a:rPr>
              <a:t>UseCase</a:t>
            </a:r>
            <a:r>
              <a:rPr lang="en-US" sz="6000" b="1" dirty="0">
                <a:solidFill>
                  <a:srgbClr val="403C4E"/>
                </a:solidFill>
                <a:latin typeface="Times New Roman" panose="02020603050405020304" pitchFamily="18" charset="0"/>
                <a:cs typeface="Times New Roman" panose="02020603050405020304" pitchFamily="18" charset="0"/>
              </a:rPr>
              <a:t> </a:t>
            </a:r>
            <a:r>
              <a:rPr lang="en-US" sz="6000" b="1" dirty="0" err="1">
                <a:solidFill>
                  <a:srgbClr val="403C4E"/>
                </a:solidFill>
                <a:latin typeface="Times New Roman" panose="02020603050405020304" pitchFamily="18" charset="0"/>
                <a:cs typeface="Times New Roman" panose="02020603050405020304" pitchFamily="18" charset="0"/>
              </a:rPr>
              <a:t>Tổng</a:t>
            </a:r>
            <a:r>
              <a:rPr lang="en-US" sz="6000" b="1" dirty="0">
                <a:solidFill>
                  <a:srgbClr val="403C4E"/>
                </a:solidFill>
                <a:latin typeface="Times New Roman" panose="02020603050405020304" pitchFamily="18" charset="0"/>
                <a:cs typeface="Times New Roman" panose="02020603050405020304" pitchFamily="18" charset="0"/>
              </a:rPr>
              <a:t> </a:t>
            </a:r>
            <a:r>
              <a:rPr lang="en-US" sz="6000" b="1" dirty="0" err="1">
                <a:solidFill>
                  <a:srgbClr val="403C4E"/>
                </a:solidFill>
                <a:latin typeface="Times New Roman" panose="02020603050405020304" pitchFamily="18" charset="0"/>
                <a:cs typeface="Times New Roman" panose="02020603050405020304" pitchFamily="18" charset="0"/>
              </a:rPr>
              <a:t>Quát</a:t>
            </a:r>
            <a:endParaRPr lang="en-US" sz="6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624FF04-4675-53E2-57BF-C3759831E139}"/>
              </a:ext>
            </a:extLst>
          </p:cNvPr>
          <p:cNvPicPr>
            <a:picLocks noChangeAspect="1"/>
          </p:cNvPicPr>
          <p:nvPr/>
        </p:nvPicPr>
        <p:blipFill>
          <a:blip r:embed="rId3"/>
          <a:stretch>
            <a:fillRect/>
          </a:stretch>
        </p:blipFill>
        <p:spPr>
          <a:xfrm>
            <a:off x="12668236" y="7779745"/>
            <a:ext cx="1962164" cy="447678"/>
          </a:xfrm>
          <a:prstGeom prst="rect">
            <a:avLst/>
          </a:prstGeom>
        </p:spPr>
      </p:pic>
      <p:pic>
        <p:nvPicPr>
          <p:cNvPr id="7" name="Picture 1">
            <a:extLst>
              <a:ext uri="{FF2B5EF4-FFF2-40B4-BE49-F238E27FC236}">
                <a16:creationId xmlns:a16="http://schemas.microsoft.com/office/drawing/2014/main" id="{8F3461B2-8942-D1D3-D85B-4004B9910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6488" y="1338791"/>
            <a:ext cx="9515704" cy="671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2689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F7895-7A12-B9E4-20A6-DB52359F633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8A491A6-CCB3-ECD0-A741-61C4984F54E2}"/>
              </a:ext>
            </a:extLst>
          </p:cNvPr>
          <p:cNvSpPr/>
          <p:nvPr/>
        </p:nvSpPr>
        <p:spPr>
          <a:xfrm>
            <a:off x="721638" y="566976"/>
            <a:ext cx="6727865" cy="644366"/>
          </a:xfrm>
          <a:prstGeom prst="rect">
            <a:avLst/>
          </a:prstGeom>
          <a:noFill/>
          <a:ln/>
        </p:spPr>
        <p:txBody>
          <a:bodyPr wrap="none" lIns="0" tIns="0" rIns="0" bIns="0" rtlCol="0" anchor="t"/>
          <a:lstStyle/>
          <a:p>
            <a:pPr marL="0" indent="0" algn="l">
              <a:lnSpc>
                <a:spcPts val="5050"/>
              </a:lnSpc>
              <a:buNone/>
            </a:pPr>
            <a:r>
              <a:rPr lang="en-US" sz="6000" b="1" dirty="0">
                <a:solidFill>
                  <a:srgbClr val="403C4E"/>
                </a:solidFill>
                <a:latin typeface="Times New Roman" panose="02020603050405020304" pitchFamily="18" charset="0"/>
                <a:cs typeface="Times New Roman" panose="02020603050405020304" pitchFamily="18" charset="0"/>
              </a:rPr>
              <a:t>Class Diagram</a:t>
            </a:r>
            <a:endParaRPr lang="en-US" sz="6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BA17C6B-B6E3-9906-BA8E-AD2C84968A65}"/>
              </a:ext>
            </a:extLst>
          </p:cNvPr>
          <p:cNvPicPr>
            <a:picLocks noChangeAspect="1"/>
          </p:cNvPicPr>
          <p:nvPr/>
        </p:nvPicPr>
        <p:blipFill>
          <a:blip r:embed="rId3"/>
          <a:stretch>
            <a:fillRect/>
          </a:stretch>
        </p:blipFill>
        <p:spPr>
          <a:xfrm>
            <a:off x="12668236" y="7779745"/>
            <a:ext cx="1962164" cy="447678"/>
          </a:xfrm>
          <a:prstGeom prst="rect">
            <a:avLst/>
          </a:prstGeom>
        </p:spPr>
      </p:pic>
      <p:pic>
        <p:nvPicPr>
          <p:cNvPr id="3" name="Picture 1">
            <a:extLst>
              <a:ext uri="{FF2B5EF4-FFF2-40B4-BE49-F238E27FC236}">
                <a16:creationId xmlns:a16="http://schemas.microsoft.com/office/drawing/2014/main" id="{10BD424D-E2B3-C93A-C849-C3C0EF6CE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641" y="1375646"/>
            <a:ext cx="11857678" cy="685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862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D4808-8B28-C401-5E8A-4FEAD5F4534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D3BBA21-3CA1-7614-20BD-C9BC562864EF}"/>
              </a:ext>
            </a:extLst>
          </p:cNvPr>
          <p:cNvSpPr/>
          <p:nvPr/>
        </p:nvSpPr>
        <p:spPr>
          <a:xfrm>
            <a:off x="721638" y="566976"/>
            <a:ext cx="6727865" cy="644366"/>
          </a:xfrm>
          <a:prstGeom prst="rect">
            <a:avLst/>
          </a:prstGeom>
          <a:noFill/>
          <a:ln/>
        </p:spPr>
        <p:txBody>
          <a:bodyPr wrap="none" lIns="0" tIns="0" rIns="0" bIns="0" rtlCol="0" anchor="t"/>
          <a:lstStyle/>
          <a:p>
            <a:pPr marL="0" indent="0" algn="l">
              <a:lnSpc>
                <a:spcPts val="5050"/>
              </a:lnSpc>
              <a:buNone/>
            </a:pPr>
            <a:r>
              <a:rPr lang="en-US" sz="6000" b="1" dirty="0">
                <a:solidFill>
                  <a:srgbClr val="403C4E"/>
                </a:solidFill>
                <a:latin typeface="Times New Roman" panose="02020603050405020304" pitchFamily="18" charset="0"/>
                <a:cs typeface="Times New Roman" panose="02020603050405020304" pitchFamily="18" charset="0"/>
              </a:rPr>
              <a:t>Công </a:t>
            </a:r>
            <a:r>
              <a:rPr lang="en-US" sz="6000" b="1" dirty="0" err="1">
                <a:solidFill>
                  <a:srgbClr val="403C4E"/>
                </a:solidFill>
                <a:latin typeface="Times New Roman" panose="02020603050405020304" pitchFamily="18" charset="0"/>
                <a:cs typeface="Times New Roman" panose="02020603050405020304" pitchFamily="18" charset="0"/>
              </a:rPr>
              <a:t>Nghệ</a:t>
            </a:r>
            <a:r>
              <a:rPr lang="en-US" sz="6000" b="1" dirty="0">
                <a:solidFill>
                  <a:srgbClr val="403C4E"/>
                </a:solidFill>
                <a:latin typeface="Times New Roman" panose="02020603050405020304" pitchFamily="18" charset="0"/>
                <a:cs typeface="Times New Roman" panose="02020603050405020304" pitchFamily="18" charset="0"/>
              </a:rPr>
              <a:t> </a:t>
            </a:r>
            <a:r>
              <a:rPr lang="en-US" sz="6000" b="1" dirty="0" err="1">
                <a:solidFill>
                  <a:srgbClr val="403C4E"/>
                </a:solidFill>
                <a:latin typeface="Times New Roman" panose="02020603050405020304" pitchFamily="18" charset="0"/>
                <a:cs typeface="Times New Roman" panose="02020603050405020304" pitchFamily="18" charset="0"/>
              </a:rPr>
              <a:t>Sử</a:t>
            </a:r>
            <a:r>
              <a:rPr lang="en-US" sz="6000" b="1" dirty="0">
                <a:solidFill>
                  <a:srgbClr val="403C4E"/>
                </a:solidFill>
                <a:latin typeface="Times New Roman" panose="02020603050405020304" pitchFamily="18" charset="0"/>
                <a:cs typeface="Times New Roman" panose="02020603050405020304" pitchFamily="18" charset="0"/>
              </a:rPr>
              <a:t> </a:t>
            </a:r>
            <a:r>
              <a:rPr lang="en-US" sz="6000" b="1" dirty="0" err="1">
                <a:solidFill>
                  <a:srgbClr val="403C4E"/>
                </a:solidFill>
                <a:latin typeface="Times New Roman" panose="02020603050405020304" pitchFamily="18" charset="0"/>
                <a:cs typeface="Times New Roman" panose="02020603050405020304" pitchFamily="18" charset="0"/>
              </a:rPr>
              <a:t>Dụng</a:t>
            </a:r>
            <a:endParaRPr lang="en-US" sz="6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AEA3DE0-1A4B-F047-B2B5-59AA97E0C1C4}"/>
              </a:ext>
            </a:extLst>
          </p:cNvPr>
          <p:cNvPicPr>
            <a:picLocks noChangeAspect="1"/>
          </p:cNvPicPr>
          <p:nvPr/>
        </p:nvPicPr>
        <p:blipFill>
          <a:blip r:embed="rId3"/>
          <a:stretch>
            <a:fillRect/>
          </a:stretch>
        </p:blipFill>
        <p:spPr>
          <a:xfrm>
            <a:off x="12668236" y="7779745"/>
            <a:ext cx="1962164" cy="447678"/>
          </a:xfrm>
          <a:prstGeom prst="rect">
            <a:avLst/>
          </a:prstGeom>
        </p:spPr>
      </p:pic>
      <p:sp>
        <p:nvSpPr>
          <p:cNvPr id="4" name="Google Shape;293;p45">
            <a:extLst>
              <a:ext uri="{FF2B5EF4-FFF2-40B4-BE49-F238E27FC236}">
                <a16:creationId xmlns:a16="http://schemas.microsoft.com/office/drawing/2014/main" id="{170CF7A0-37AA-9363-53B9-CD6C1F6C64FE}"/>
              </a:ext>
            </a:extLst>
          </p:cNvPr>
          <p:cNvSpPr txBox="1">
            <a:spLocks/>
          </p:cNvSpPr>
          <p:nvPr/>
        </p:nvSpPr>
        <p:spPr>
          <a:xfrm>
            <a:off x="882125" y="3040271"/>
            <a:ext cx="3689279" cy="272874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0"/>
              </a:spcBef>
              <a:buFont typeface="Arial" pitchFamily="34" charset="0"/>
              <a:buNone/>
            </a:pPr>
            <a:r>
              <a:rPr lang="vi-VN" sz="2400" dirty="0">
                <a:latin typeface="Times New Roman" panose="02020603050405020304" pitchFamily="18" charset="0"/>
                <a:cs typeface="Times New Roman" panose="02020603050405020304" pitchFamily="18" charset="0"/>
              </a:rPr>
              <a:t>Là ngôn ngữ lập trình chính chạy trên trình duyệt.</a:t>
            </a:r>
            <a:endParaRPr lang="en-US" sz="2400" dirty="0">
              <a:latin typeface="Times New Roman" panose="02020603050405020304" pitchFamily="18" charset="0"/>
              <a:cs typeface="Times New Roman" panose="02020603050405020304" pitchFamily="18" charset="0"/>
            </a:endParaRPr>
          </a:p>
          <a:p>
            <a:pPr marL="0" indent="0" algn="just">
              <a:spcBef>
                <a:spcPts val="0"/>
              </a:spcBef>
              <a:buFont typeface="Arial" pitchFamily="34" charset="0"/>
              <a:buNone/>
            </a:pPr>
            <a:r>
              <a:rPr lang="vi-VN" sz="2400" dirty="0">
                <a:latin typeface="Times New Roman" panose="02020603050405020304" pitchFamily="18" charset="0"/>
                <a:cs typeface="Times New Roman" panose="02020603050405020304" pitchFamily="18" charset="0"/>
              </a:rPr>
              <a:t>Sử dụng các tiêu chuẩn mới (ES6+) giúp xử lý logic mượt mà, viết code gọn gàng và tối ưu hóa hiệu năng cho website.</a:t>
            </a:r>
            <a:endParaRPr lang="en-US" sz="2400" dirty="0">
              <a:latin typeface="Times New Roman" panose="02020603050405020304" pitchFamily="18" charset="0"/>
              <a:cs typeface="Times New Roman" panose="02020603050405020304" pitchFamily="18" charset="0"/>
            </a:endParaRPr>
          </a:p>
        </p:txBody>
      </p:sp>
      <p:sp>
        <p:nvSpPr>
          <p:cNvPr id="6" name="Google Shape;295;p45">
            <a:extLst>
              <a:ext uri="{FF2B5EF4-FFF2-40B4-BE49-F238E27FC236}">
                <a16:creationId xmlns:a16="http://schemas.microsoft.com/office/drawing/2014/main" id="{DABD82CA-FA61-97F5-DA80-D703DCF952DA}"/>
              </a:ext>
            </a:extLst>
          </p:cNvPr>
          <p:cNvSpPr txBox="1">
            <a:spLocks/>
          </p:cNvSpPr>
          <p:nvPr/>
        </p:nvSpPr>
        <p:spPr>
          <a:xfrm>
            <a:off x="882126" y="1743922"/>
            <a:ext cx="5090695" cy="9627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err="1">
                <a:latin typeface="Times New Roman" panose="02020603050405020304" pitchFamily="18" charset="0"/>
                <a:cs typeface="Times New Roman" panose="02020603050405020304" pitchFamily="18" charset="0"/>
              </a:rPr>
              <a:t>Ngôn</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ngữ</a:t>
            </a:r>
            <a:r>
              <a:rPr lang="en-US" sz="3600" b="1" dirty="0">
                <a:latin typeface="Times New Roman" panose="02020603050405020304" pitchFamily="18" charset="0"/>
                <a:cs typeface="Times New Roman" panose="02020603050405020304" pitchFamily="18" charset="0"/>
              </a:rPr>
              <a:t> </a:t>
            </a:r>
          </a:p>
          <a:p>
            <a:r>
              <a:rPr lang="en-US" sz="3600" b="1" dirty="0">
                <a:latin typeface="Times New Roman" panose="02020603050405020304" pitchFamily="18" charset="0"/>
                <a:cs typeface="Times New Roman" panose="02020603050405020304" pitchFamily="18" charset="0"/>
              </a:rPr>
              <a:t>JavaScript (ES6+)</a:t>
            </a:r>
          </a:p>
        </p:txBody>
      </p:sp>
      <p:sp>
        <p:nvSpPr>
          <p:cNvPr id="7" name="Google Shape;296;p45">
            <a:extLst>
              <a:ext uri="{FF2B5EF4-FFF2-40B4-BE49-F238E27FC236}">
                <a16:creationId xmlns:a16="http://schemas.microsoft.com/office/drawing/2014/main" id="{B6903185-8D50-F940-BF99-0BE9B221B28E}"/>
              </a:ext>
            </a:extLst>
          </p:cNvPr>
          <p:cNvSpPr txBox="1">
            <a:spLocks/>
          </p:cNvSpPr>
          <p:nvPr/>
        </p:nvSpPr>
        <p:spPr>
          <a:xfrm>
            <a:off x="5588757" y="3040271"/>
            <a:ext cx="3452886" cy="2728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dirty="0">
                <a:latin typeface="Times New Roman" panose="02020603050405020304" pitchFamily="18" charset="0"/>
                <a:cs typeface="Times New Roman" panose="02020603050405020304" pitchFamily="18" charset="0"/>
              </a:rPr>
              <a:t>Tạo tương tác trực tiếp, cập nhật nội dung động không cần tải lại trang.</a:t>
            </a:r>
          </a:p>
          <a:p>
            <a:r>
              <a:rPr lang="vi-VN" sz="2400" dirty="0">
                <a:latin typeface="Times New Roman" panose="02020603050405020304" pitchFamily="18" charset="0"/>
                <a:cs typeface="Times New Roman" panose="02020603050405020304" pitchFamily="18" charset="0"/>
              </a:rPr>
              <a:t>Sử dụng các file layout.js, header.js, sidebar.js để xây dựng khung giao diện cố định.</a:t>
            </a:r>
          </a:p>
          <a:p>
            <a:pPr algn="just"/>
            <a:endParaRPr lang="en-US" sz="2400" dirty="0">
              <a:latin typeface="Times New Roman" panose="02020603050405020304" pitchFamily="18" charset="0"/>
              <a:cs typeface="Times New Roman" panose="02020603050405020304" pitchFamily="18" charset="0"/>
            </a:endParaRPr>
          </a:p>
        </p:txBody>
      </p:sp>
      <p:sp>
        <p:nvSpPr>
          <p:cNvPr id="8" name="Google Shape;297;p45">
            <a:extLst>
              <a:ext uri="{FF2B5EF4-FFF2-40B4-BE49-F238E27FC236}">
                <a16:creationId xmlns:a16="http://schemas.microsoft.com/office/drawing/2014/main" id="{1AFE51F9-3E6E-0D93-2A4B-420BF511E4E1}"/>
              </a:ext>
            </a:extLst>
          </p:cNvPr>
          <p:cNvSpPr txBox="1">
            <a:spLocks/>
          </p:cNvSpPr>
          <p:nvPr/>
        </p:nvSpPr>
        <p:spPr>
          <a:xfrm>
            <a:off x="5418824" y="1743921"/>
            <a:ext cx="3792752" cy="9627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latin typeface="Times New Roman" panose="02020603050405020304" pitchFamily="18" charset="0"/>
                <a:cs typeface="Times New Roman" panose="02020603050405020304" pitchFamily="18" charset="0"/>
              </a:rPr>
              <a:t>JavaScript DOM + Component:</a:t>
            </a:r>
          </a:p>
        </p:txBody>
      </p:sp>
      <p:sp>
        <p:nvSpPr>
          <p:cNvPr id="9" name="Google Shape;298;p45">
            <a:extLst>
              <a:ext uri="{FF2B5EF4-FFF2-40B4-BE49-F238E27FC236}">
                <a16:creationId xmlns:a16="http://schemas.microsoft.com/office/drawing/2014/main" id="{EE22D89B-2110-6550-335E-89B9D9FDED66}"/>
              </a:ext>
            </a:extLst>
          </p:cNvPr>
          <p:cNvSpPr txBox="1">
            <a:spLocks/>
          </p:cNvSpPr>
          <p:nvPr/>
        </p:nvSpPr>
        <p:spPr>
          <a:xfrm>
            <a:off x="10058996" y="2986676"/>
            <a:ext cx="3236218" cy="27287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sz="2400" dirty="0">
                <a:latin typeface="Times New Roman" panose="02020603050405020304" pitchFamily="18" charset="0"/>
                <a:cs typeface="Times New Roman" panose="02020603050405020304" pitchFamily="18" charset="0"/>
              </a:rPr>
              <a:t>HTML5: Xây dựng cấu trúc xương sống và nội dung cho website.</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CSS3: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đẹp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(Responsive).</a:t>
            </a:r>
            <a:r>
              <a:rPr lang="en-US" sz="2400" dirty="0">
                <a:latin typeface="+mn-lt"/>
              </a:rPr>
              <a:t>	</a:t>
            </a:r>
          </a:p>
        </p:txBody>
      </p:sp>
      <p:sp>
        <p:nvSpPr>
          <p:cNvPr id="10" name="Google Shape;299;p45">
            <a:extLst>
              <a:ext uri="{FF2B5EF4-FFF2-40B4-BE49-F238E27FC236}">
                <a16:creationId xmlns:a16="http://schemas.microsoft.com/office/drawing/2014/main" id="{858CBE8A-CCAC-A94D-4CF3-97CFEE8C4486}"/>
              </a:ext>
            </a:extLst>
          </p:cNvPr>
          <p:cNvSpPr txBox="1">
            <a:spLocks/>
          </p:cNvSpPr>
          <p:nvPr/>
        </p:nvSpPr>
        <p:spPr>
          <a:xfrm>
            <a:off x="10058996" y="1473120"/>
            <a:ext cx="3792752" cy="96279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latin typeface="Times New Roman" panose="02020603050405020304" pitchFamily="18" charset="0"/>
                <a:cs typeface="Times New Roman" panose="02020603050405020304" pitchFamily="18" charset="0"/>
              </a:rPr>
              <a:t>HTML5 / CSS3</a:t>
            </a:r>
          </a:p>
        </p:txBody>
      </p:sp>
    </p:spTree>
    <p:extLst>
      <p:ext uri="{BB962C8B-B14F-4D97-AF65-F5344CB8AC3E}">
        <p14:creationId xmlns:p14="http://schemas.microsoft.com/office/powerpoint/2010/main" val="562144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4A434-F8D3-5FDD-CB95-0B06504CFF9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53D7A88-CAFA-1255-BCC5-7924BC98A83E}"/>
              </a:ext>
            </a:extLst>
          </p:cNvPr>
          <p:cNvSpPr/>
          <p:nvPr/>
        </p:nvSpPr>
        <p:spPr>
          <a:xfrm>
            <a:off x="721638" y="566976"/>
            <a:ext cx="6727865" cy="644366"/>
          </a:xfrm>
          <a:prstGeom prst="rect">
            <a:avLst/>
          </a:prstGeom>
          <a:noFill/>
          <a:ln/>
        </p:spPr>
        <p:txBody>
          <a:bodyPr wrap="none" lIns="0" tIns="0" rIns="0" bIns="0" rtlCol="0" anchor="t"/>
          <a:lstStyle/>
          <a:p>
            <a:pPr marL="0" indent="0" algn="l">
              <a:lnSpc>
                <a:spcPts val="5050"/>
              </a:lnSpc>
              <a:buNone/>
            </a:pPr>
            <a:r>
              <a:rPr lang="en-US" sz="6000" b="1" dirty="0">
                <a:solidFill>
                  <a:srgbClr val="403C4E"/>
                </a:solidFill>
                <a:latin typeface="Times New Roman" panose="02020603050405020304" pitchFamily="18" charset="0"/>
                <a:cs typeface="Times New Roman" panose="02020603050405020304" pitchFamily="18" charset="0"/>
              </a:rPr>
              <a:t>Công </a:t>
            </a:r>
            <a:r>
              <a:rPr lang="en-US" sz="6000" b="1" dirty="0" err="1">
                <a:solidFill>
                  <a:srgbClr val="403C4E"/>
                </a:solidFill>
                <a:latin typeface="Times New Roman" panose="02020603050405020304" pitchFamily="18" charset="0"/>
                <a:cs typeface="Times New Roman" panose="02020603050405020304" pitchFamily="18" charset="0"/>
              </a:rPr>
              <a:t>Nghệ</a:t>
            </a:r>
            <a:r>
              <a:rPr lang="en-US" sz="6000" b="1" dirty="0">
                <a:solidFill>
                  <a:srgbClr val="403C4E"/>
                </a:solidFill>
                <a:latin typeface="Times New Roman" panose="02020603050405020304" pitchFamily="18" charset="0"/>
                <a:cs typeface="Times New Roman" panose="02020603050405020304" pitchFamily="18" charset="0"/>
              </a:rPr>
              <a:t> </a:t>
            </a:r>
            <a:r>
              <a:rPr lang="en-US" sz="6000" b="1" dirty="0" err="1">
                <a:solidFill>
                  <a:srgbClr val="403C4E"/>
                </a:solidFill>
                <a:latin typeface="Times New Roman" panose="02020603050405020304" pitchFamily="18" charset="0"/>
                <a:cs typeface="Times New Roman" panose="02020603050405020304" pitchFamily="18" charset="0"/>
              </a:rPr>
              <a:t>Sử</a:t>
            </a:r>
            <a:r>
              <a:rPr lang="en-US" sz="6000" b="1" dirty="0">
                <a:solidFill>
                  <a:srgbClr val="403C4E"/>
                </a:solidFill>
                <a:latin typeface="Times New Roman" panose="02020603050405020304" pitchFamily="18" charset="0"/>
                <a:cs typeface="Times New Roman" panose="02020603050405020304" pitchFamily="18" charset="0"/>
              </a:rPr>
              <a:t> </a:t>
            </a:r>
            <a:r>
              <a:rPr lang="en-US" sz="6000" b="1" dirty="0" err="1">
                <a:solidFill>
                  <a:srgbClr val="403C4E"/>
                </a:solidFill>
                <a:latin typeface="Times New Roman" panose="02020603050405020304" pitchFamily="18" charset="0"/>
                <a:cs typeface="Times New Roman" panose="02020603050405020304" pitchFamily="18" charset="0"/>
              </a:rPr>
              <a:t>Dụng</a:t>
            </a:r>
            <a:endParaRPr lang="en-US" sz="6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67E9FAA-B1EC-EBB8-CF7A-ADC2B088463F}"/>
              </a:ext>
            </a:extLst>
          </p:cNvPr>
          <p:cNvPicPr>
            <a:picLocks noChangeAspect="1"/>
          </p:cNvPicPr>
          <p:nvPr/>
        </p:nvPicPr>
        <p:blipFill>
          <a:blip r:embed="rId3"/>
          <a:stretch>
            <a:fillRect/>
          </a:stretch>
        </p:blipFill>
        <p:spPr>
          <a:xfrm>
            <a:off x="12668236" y="7779745"/>
            <a:ext cx="1962164" cy="447678"/>
          </a:xfrm>
          <a:prstGeom prst="rect">
            <a:avLst/>
          </a:prstGeom>
        </p:spPr>
      </p:pic>
      <p:sp>
        <p:nvSpPr>
          <p:cNvPr id="3" name="Google Shape;296;p45">
            <a:extLst>
              <a:ext uri="{FF2B5EF4-FFF2-40B4-BE49-F238E27FC236}">
                <a16:creationId xmlns:a16="http://schemas.microsoft.com/office/drawing/2014/main" id="{109674E6-6842-A02A-F6AA-8FCAAB97B4D0}"/>
              </a:ext>
            </a:extLst>
          </p:cNvPr>
          <p:cNvSpPr txBox="1">
            <a:spLocks/>
          </p:cNvSpPr>
          <p:nvPr/>
        </p:nvSpPr>
        <p:spPr>
          <a:xfrm>
            <a:off x="1681842" y="3195687"/>
            <a:ext cx="3772190" cy="27768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(Code Editor) </a:t>
            </a:r>
            <a:r>
              <a:rPr lang="en-US" sz="2400" dirty="0" err="1">
                <a:latin typeface="Times New Roman" panose="02020603050405020304" pitchFamily="18" charset="0"/>
                <a:cs typeface="Times New Roman" panose="02020603050405020304" pitchFamily="18" charset="0"/>
              </a:rPr>
              <a:t>phổ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nay.</a:t>
            </a:r>
          </a:p>
          <a:p>
            <a:pPr algn="just"/>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Javascript</a:t>
            </a:r>
            <a:r>
              <a:rPr lang="en-US" sz="2400" dirty="0">
                <a:latin typeface="Times New Roman" panose="02020603050405020304" pitchFamily="18" charset="0"/>
                <a:cs typeface="Times New Roman" panose="02020603050405020304" pitchFamily="18" charset="0"/>
              </a:rPr>
              <a:t>/React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gợi</a:t>
            </a:r>
            <a:r>
              <a:rPr lang="en-US" sz="2400" dirty="0">
                <a:latin typeface="Times New Roman" panose="02020603050405020304" pitchFamily="18" charset="0"/>
                <a:cs typeface="Times New Roman" panose="02020603050405020304" pitchFamily="18" charset="0"/>
              </a:rPr>
              <a:t> ý code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lỗi</a:t>
            </a:r>
            <a:r>
              <a:rPr lang="en-US" sz="2400" dirty="0">
                <a:latin typeface="Times New Roman" panose="02020603050405020304" pitchFamily="18" charset="0"/>
                <a:cs typeface="Times New Roman" panose="02020603050405020304" pitchFamily="18" charset="0"/>
              </a:rPr>
              <a:t> (debug)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(extensions) </a:t>
            </a:r>
            <a:r>
              <a:rPr lang="en-US" sz="2400" dirty="0" err="1">
                <a:latin typeface="Times New Roman" panose="02020603050405020304" pitchFamily="18" charset="0"/>
                <a:cs typeface="Times New Roman" panose="02020603050405020304" pitchFamily="18" charset="0"/>
              </a:rPr>
              <a:t>phong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phú</a:t>
            </a:r>
            <a:r>
              <a:rPr lang="en-US" sz="2400" dirty="0">
                <a:latin typeface="Times New Roman" panose="02020603050405020304" pitchFamily="18" charset="0"/>
                <a:cs typeface="Times New Roman" panose="02020603050405020304" pitchFamily="18" charset="0"/>
              </a:rPr>
              <a:t>.</a:t>
            </a:r>
          </a:p>
        </p:txBody>
      </p:sp>
      <p:sp>
        <p:nvSpPr>
          <p:cNvPr id="11" name="Google Shape;297;p45">
            <a:extLst>
              <a:ext uri="{FF2B5EF4-FFF2-40B4-BE49-F238E27FC236}">
                <a16:creationId xmlns:a16="http://schemas.microsoft.com/office/drawing/2014/main" id="{B95B84B9-811B-799A-669E-0CA16CB1DEAE}"/>
              </a:ext>
            </a:extLst>
          </p:cNvPr>
          <p:cNvSpPr txBox="1">
            <a:spLocks/>
          </p:cNvSpPr>
          <p:nvPr/>
        </p:nvSpPr>
        <p:spPr>
          <a:xfrm>
            <a:off x="1681842" y="1914731"/>
            <a:ext cx="3872119" cy="93488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latin typeface="Times New Roman" panose="02020603050405020304" pitchFamily="18" charset="0"/>
                <a:cs typeface="Times New Roman" panose="02020603050405020304" pitchFamily="18" charset="0"/>
              </a:rPr>
              <a:t>Visual Studio Code (Editor)</a:t>
            </a:r>
          </a:p>
        </p:txBody>
      </p:sp>
      <p:sp>
        <p:nvSpPr>
          <p:cNvPr id="12" name="Google Shape;298;p45">
            <a:extLst>
              <a:ext uri="{FF2B5EF4-FFF2-40B4-BE49-F238E27FC236}">
                <a16:creationId xmlns:a16="http://schemas.microsoft.com/office/drawing/2014/main" id="{3EF59399-3277-18C5-DB5F-40A55F096AFE}"/>
              </a:ext>
            </a:extLst>
          </p:cNvPr>
          <p:cNvSpPr txBox="1">
            <a:spLocks/>
          </p:cNvSpPr>
          <p:nvPr/>
        </p:nvSpPr>
        <p:spPr>
          <a:xfrm>
            <a:off x="7424687" y="3195688"/>
            <a:ext cx="4058451" cy="27768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sz="2400" dirty="0" err="1">
                <a:latin typeface="Times New Roman" panose="02020603050405020304" pitchFamily="18" charset="0"/>
                <a:cs typeface="Times New Roman" panose="02020603050405020304" pitchFamily="18" charset="0"/>
              </a:rPr>
              <a:t>Tính</a:t>
            </a:r>
            <a:r>
              <a:rPr lang="vi-VN" sz="2400" dirty="0">
                <a:latin typeface="Times New Roman" panose="02020603050405020304" pitchFamily="18" charset="0"/>
                <a:cs typeface="Times New Roman" panose="02020603050405020304" pitchFamily="18" charset="0"/>
              </a:rPr>
              <a:t> năng lưu </a:t>
            </a:r>
            <a:r>
              <a:rPr lang="vi-VN" sz="2400" dirty="0" err="1">
                <a:latin typeface="Times New Roman" panose="02020603050405020304" pitchFamily="18" charset="0"/>
                <a:cs typeface="Times New Roman" panose="02020603050405020304" pitchFamily="18" charset="0"/>
              </a:rPr>
              <a:t>trữ</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dữ</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liệu</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cục</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bộ</a:t>
            </a:r>
            <a:r>
              <a:rPr lang="vi-VN" sz="2400" dirty="0">
                <a:latin typeface="Times New Roman" panose="02020603050405020304" pitchFamily="18" charset="0"/>
                <a:cs typeface="Times New Roman" panose="02020603050405020304" pitchFamily="18" charset="0"/>
              </a:rPr>
              <a:t> ngay trên </a:t>
            </a:r>
            <a:r>
              <a:rPr lang="vi-VN" sz="2400" dirty="0" err="1">
                <a:latin typeface="Times New Roman" panose="02020603050405020304" pitchFamily="18" charset="0"/>
                <a:cs typeface="Times New Roman" panose="02020603050405020304" pitchFamily="18" charset="0"/>
              </a:rPr>
              <a:t>trình</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duyệt</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của</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người</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dùng</a:t>
            </a:r>
            <a:r>
              <a:rPr lang="vi-V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r>
              <a:rPr lang="vi-VN" sz="2400" dirty="0" err="1">
                <a:latin typeface="Times New Roman" panose="02020603050405020304" pitchFamily="18" charset="0"/>
                <a:cs typeface="Times New Roman" panose="02020603050405020304" pitchFamily="18" charset="0"/>
              </a:rPr>
              <a:t>Dùng</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để</a:t>
            </a:r>
            <a:r>
              <a:rPr lang="vi-VN" sz="2400" dirty="0">
                <a:latin typeface="Times New Roman" panose="02020603050405020304" pitchFamily="18" charset="0"/>
                <a:cs typeface="Times New Roman" panose="02020603050405020304" pitchFamily="18" charset="0"/>
              </a:rPr>
              <a:t> lưu </a:t>
            </a:r>
            <a:r>
              <a:rPr lang="vi-VN" sz="2400" dirty="0" err="1">
                <a:latin typeface="Times New Roman" panose="02020603050405020304" pitchFamily="18" charset="0"/>
                <a:cs typeface="Times New Roman" panose="02020603050405020304" pitchFamily="18" charset="0"/>
              </a:rPr>
              <a:t>các</a:t>
            </a:r>
            <a:r>
              <a:rPr lang="vi-VN" sz="2400" dirty="0">
                <a:latin typeface="Times New Roman" panose="02020603050405020304" pitchFamily="18" charset="0"/>
                <a:cs typeface="Times New Roman" panose="02020603050405020304" pitchFamily="18" charset="0"/>
              </a:rPr>
              <a:t> thông tin đơn </a:t>
            </a:r>
            <a:r>
              <a:rPr lang="vi-VN" sz="2400" dirty="0" err="1">
                <a:latin typeface="Times New Roman" panose="02020603050405020304" pitchFamily="18" charset="0"/>
                <a:cs typeface="Times New Roman" panose="02020603050405020304" pitchFamily="18" charset="0"/>
              </a:rPr>
              <a:t>giản</a:t>
            </a:r>
            <a:r>
              <a:rPr lang="vi-VN" sz="2400" dirty="0">
                <a:latin typeface="Times New Roman" panose="02020603050405020304" pitchFamily="18" charset="0"/>
                <a:cs typeface="Times New Roman" panose="02020603050405020304" pitchFamily="18" charset="0"/>
              </a:rPr>
              <a:t> như: </a:t>
            </a:r>
            <a:r>
              <a:rPr lang="vi-VN" sz="2400" dirty="0" err="1">
                <a:latin typeface="Times New Roman" panose="02020603050405020304" pitchFamily="18" charset="0"/>
                <a:cs typeface="Times New Roman" panose="02020603050405020304" pitchFamily="18" charset="0"/>
              </a:rPr>
              <a:t>trạng</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thái</a:t>
            </a:r>
            <a:r>
              <a:rPr lang="vi-VN" sz="2400" dirty="0">
                <a:latin typeface="Times New Roman" panose="02020603050405020304" pitchFamily="18" charset="0"/>
                <a:cs typeface="Times New Roman" panose="02020603050405020304" pitchFamily="18" charset="0"/>
              </a:rPr>
              <a:t> đăng </a:t>
            </a:r>
            <a:r>
              <a:rPr lang="vi-VN" sz="2400" dirty="0" err="1">
                <a:latin typeface="Times New Roman" panose="02020603050405020304" pitchFamily="18" charset="0"/>
                <a:cs typeface="Times New Roman" panose="02020603050405020304" pitchFamily="18" charset="0"/>
              </a:rPr>
              <a:t>nhập</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chế</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độ</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sáng</a:t>
            </a:r>
            <a:r>
              <a:rPr lang="vi-VN" sz="2400" dirty="0">
                <a:latin typeface="Times New Roman" panose="02020603050405020304" pitchFamily="18" charset="0"/>
                <a:cs typeface="Times New Roman" panose="02020603050405020304" pitchFamily="18" charset="0"/>
              </a:rPr>
              <a:t>/</a:t>
            </a:r>
            <a:r>
              <a:rPr lang="vi-VN" sz="2400" dirty="0" err="1">
                <a:latin typeface="Times New Roman" panose="02020603050405020304" pitchFamily="18" charset="0"/>
                <a:cs typeface="Times New Roman" panose="02020603050405020304" pitchFamily="18" charset="0"/>
              </a:rPr>
              <a:t>tối</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dark</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mode</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hoặc</a:t>
            </a:r>
            <a:r>
              <a:rPr lang="vi-VN" sz="2400" dirty="0">
                <a:latin typeface="Times New Roman" panose="02020603050405020304" pitchFamily="18" charset="0"/>
                <a:cs typeface="Times New Roman" panose="02020603050405020304" pitchFamily="18" charset="0"/>
              </a:rPr>
              <a:t> lưu </a:t>
            </a:r>
            <a:r>
              <a:rPr lang="vi-VN" sz="2400" dirty="0" err="1">
                <a:latin typeface="Times New Roman" panose="02020603050405020304" pitchFamily="18" charset="0"/>
                <a:cs typeface="Times New Roman" panose="02020603050405020304" pitchFamily="18" charset="0"/>
              </a:rPr>
              <a:t>tạm</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tiến</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độ</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bài</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học</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mà</a:t>
            </a:r>
            <a:r>
              <a:rPr lang="vi-VN" sz="2400" dirty="0">
                <a:latin typeface="Times New Roman" panose="02020603050405020304" pitchFamily="18" charset="0"/>
                <a:cs typeface="Times New Roman" panose="02020603050405020304" pitchFamily="18" charset="0"/>
              </a:rPr>
              <a:t> không </a:t>
            </a:r>
            <a:r>
              <a:rPr lang="vi-VN" sz="2400" dirty="0" err="1">
                <a:latin typeface="Times New Roman" panose="02020603050405020304" pitchFamily="18" charset="0"/>
                <a:cs typeface="Times New Roman" panose="02020603050405020304" pitchFamily="18" charset="0"/>
              </a:rPr>
              <a:t>cần</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gọi</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về</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server</a:t>
            </a:r>
            <a:r>
              <a:rPr lang="vi-VN" sz="2400" dirty="0">
                <a:latin typeface="Times New Roman" panose="02020603050405020304" pitchFamily="18" charset="0"/>
                <a:cs typeface="Times New Roman" panose="02020603050405020304" pitchFamily="18" charset="0"/>
              </a:rPr>
              <a:t> liên </a:t>
            </a:r>
            <a:r>
              <a:rPr lang="vi-VN" sz="2400" dirty="0" err="1">
                <a:latin typeface="Times New Roman" panose="02020603050405020304" pitchFamily="18" charset="0"/>
                <a:cs typeface="Times New Roman" panose="02020603050405020304" pitchFamily="18" charset="0"/>
              </a:rPr>
              <a:t>tục</a:t>
            </a:r>
            <a:r>
              <a:rPr lang="vi-V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13" name="Google Shape;299;p45">
            <a:extLst>
              <a:ext uri="{FF2B5EF4-FFF2-40B4-BE49-F238E27FC236}">
                <a16:creationId xmlns:a16="http://schemas.microsoft.com/office/drawing/2014/main" id="{3D90A380-C6F1-9F5A-6F8B-7B881A6474E2}"/>
              </a:ext>
            </a:extLst>
          </p:cNvPr>
          <p:cNvSpPr txBox="1">
            <a:spLocks/>
          </p:cNvSpPr>
          <p:nvPr/>
        </p:nvSpPr>
        <p:spPr>
          <a:xfrm>
            <a:off x="7424687" y="1622491"/>
            <a:ext cx="3872118" cy="93488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err="1">
                <a:latin typeface="Times New Roman" panose="02020603050405020304" pitchFamily="18" charset="0"/>
                <a:cs typeface="Times New Roman" panose="02020603050405020304" pitchFamily="18" charset="0"/>
              </a:rPr>
              <a:t>LocalStorage</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4189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3858" y="601488"/>
            <a:ext cx="8482013" cy="708779"/>
          </a:xfrm>
          <a:prstGeom prst="rect">
            <a:avLst/>
          </a:prstGeom>
          <a:noFill/>
          <a:ln/>
        </p:spPr>
        <p:txBody>
          <a:bodyPr wrap="none" lIns="0" tIns="0" rIns="0" bIns="0" rtlCol="0" anchor="t"/>
          <a:lstStyle/>
          <a:p>
            <a:pPr marL="0" indent="0" algn="l">
              <a:lnSpc>
                <a:spcPts val="5550"/>
              </a:lnSpc>
              <a:buNone/>
            </a:pPr>
            <a:r>
              <a:rPr lang="en-US" sz="6000" b="1" dirty="0" err="1">
                <a:solidFill>
                  <a:srgbClr val="403C4E"/>
                </a:solidFill>
                <a:latin typeface="Times New Roman" panose="02020603050405020304" pitchFamily="18" charset="0"/>
                <a:cs typeface="Times New Roman" panose="02020603050405020304" pitchFamily="18" charset="0"/>
              </a:rPr>
              <a:t>Xây</a:t>
            </a:r>
            <a:r>
              <a:rPr lang="en-US" sz="6000" b="1" dirty="0">
                <a:solidFill>
                  <a:srgbClr val="403C4E"/>
                </a:solidFill>
                <a:latin typeface="Times New Roman" panose="02020603050405020304" pitchFamily="18" charset="0"/>
                <a:cs typeface="Times New Roman" panose="02020603050405020304" pitchFamily="18" charset="0"/>
              </a:rPr>
              <a:t> </a:t>
            </a:r>
            <a:r>
              <a:rPr lang="en-US" sz="6000" b="1" dirty="0" err="1">
                <a:solidFill>
                  <a:srgbClr val="403C4E"/>
                </a:solidFill>
                <a:latin typeface="Times New Roman" panose="02020603050405020304" pitchFamily="18" charset="0"/>
                <a:cs typeface="Times New Roman" panose="02020603050405020304" pitchFamily="18" charset="0"/>
              </a:rPr>
              <a:t>Dựng</a:t>
            </a:r>
            <a:r>
              <a:rPr lang="en-US" sz="6000" b="1" dirty="0">
                <a:solidFill>
                  <a:srgbClr val="403C4E"/>
                </a:solidFill>
                <a:latin typeface="Times New Roman" panose="02020603050405020304" pitchFamily="18" charset="0"/>
                <a:cs typeface="Times New Roman" panose="02020603050405020304" pitchFamily="18" charset="0"/>
              </a:rPr>
              <a:t> Website</a:t>
            </a:r>
            <a:endParaRPr lang="en-US" sz="6000" dirty="0">
              <a:latin typeface="Times New Roman" panose="02020603050405020304" pitchFamily="18" charset="0"/>
              <a:cs typeface="Times New Roman" panose="02020603050405020304" pitchFamily="18" charset="0"/>
            </a:endParaRPr>
          </a:p>
        </p:txBody>
      </p:sp>
      <p:sp>
        <p:nvSpPr>
          <p:cNvPr id="8" name="Text 0">
            <a:extLst>
              <a:ext uri="{FF2B5EF4-FFF2-40B4-BE49-F238E27FC236}">
                <a16:creationId xmlns:a16="http://schemas.microsoft.com/office/drawing/2014/main" id="{97311C2B-B927-DEA5-CB77-FB53361AF4AB}"/>
              </a:ext>
            </a:extLst>
          </p:cNvPr>
          <p:cNvSpPr/>
          <p:nvPr/>
        </p:nvSpPr>
        <p:spPr>
          <a:xfrm>
            <a:off x="623858" y="1425527"/>
            <a:ext cx="8482013" cy="708779"/>
          </a:xfrm>
          <a:prstGeom prst="rect">
            <a:avLst/>
          </a:prstGeom>
          <a:noFill/>
          <a:ln/>
        </p:spPr>
        <p:txBody>
          <a:bodyPr wrap="none" lIns="0" tIns="0" rIns="0" bIns="0" rtlCol="0" anchor="t"/>
          <a:lstStyle/>
          <a:p>
            <a:pPr marL="0" indent="0" algn="l">
              <a:lnSpc>
                <a:spcPts val="5550"/>
              </a:lnSpc>
              <a:buNone/>
            </a:pPr>
            <a:r>
              <a:rPr lang="en-US" sz="3600" b="1" dirty="0" err="1">
                <a:solidFill>
                  <a:srgbClr val="403C4E"/>
                </a:solidFill>
                <a:latin typeface="Times New Roman" panose="02020603050405020304" pitchFamily="18" charset="0"/>
                <a:cs typeface="Times New Roman" panose="02020603050405020304" pitchFamily="18" charset="0"/>
              </a:rPr>
              <a:t>Đăng</a:t>
            </a:r>
            <a:r>
              <a:rPr lang="en-US" sz="3600" b="1" dirty="0">
                <a:solidFill>
                  <a:srgbClr val="403C4E"/>
                </a:solidFill>
                <a:latin typeface="Times New Roman" panose="02020603050405020304" pitchFamily="18" charset="0"/>
                <a:cs typeface="Times New Roman" panose="02020603050405020304" pitchFamily="18" charset="0"/>
              </a:rPr>
              <a:t> </a:t>
            </a:r>
            <a:r>
              <a:rPr lang="en-US" sz="3600" b="1" dirty="0" err="1">
                <a:solidFill>
                  <a:srgbClr val="403C4E"/>
                </a:solidFill>
                <a:latin typeface="Times New Roman" panose="02020603050405020304" pitchFamily="18" charset="0"/>
                <a:cs typeface="Times New Roman" panose="02020603050405020304" pitchFamily="18" charset="0"/>
              </a:rPr>
              <a:t>Nhập</a:t>
            </a:r>
            <a:endParaRPr lang="en-US" sz="3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F622A7D-7C6C-268C-6732-08AC70D790A7}"/>
              </a:ext>
            </a:extLst>
          </p:cNvPr>
          <p:cNvPicPr>
            <a:picLocks noChangeAspect="1"/>
          </p:cNvPicPr>
          <p:nvPr/>
        </p:nvPicPr>
        <p:blipFill>
          <a:blip r:embed="rId3"/>
          <a:stretch>
            <a:fillRect/>
          </a:stretch>
        </p:blipFill>
        <p:spPr>
          <a:xfrm>
            <a:off x="5170810" y="1570268"/>
            <a:ext cx="4169229" cy="6242240"/>
          </a:xfrm>
          <a:prstGeom prst="rect">
            <a:avLst/>
          </a:prstGeom>
        </p:spPr>
      </p:pic>
      <p:pic>
        <p:nvPicPr>
          <p:cNvPr id="12" name="Picture 11">
            <a:extLst>
              <a:ext uri="{FF2B5EF4-FFF2-40B4-BE49-F238E27FC236}">
                <a16:creationId xmlns:a16="http://schemas.microsoft.com/office/drawing/2014/main" id="{7A70827E-A893-57CC-8A4F-6F592B75CF77}"/>
              </a:ext>
            </a:extLst>
          </p:cNvPr>
          <p:cNvPicPr>
            <a:picLocks noChangeAspect="1"/>
          </p:cNvPicPr>
          <p:nvPr/>
        </p:nvPicPr>
        <p:blipFill>
          <a:blip r:embed="rId4"/>
          <a:stretch>
            <a:fillRect/>
          </a:stretch>
        </p:blipFill>
        <p:spPr>
          <a:xfrm>
            <a:off x="12668236" y="7779745"/>
            <a:ext cx="1962164" cy="4476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730</Words>
  <Application>Microsoft Office PowerPoint</Application>
  <PresentationFormat>Custom</PresentationFormat>
  <Paragraphs>90</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Alexandria</vt:lpstr>
      <vt:lpstr>Times New Roman</vt:lpstr>
      <vt:lpstr>Merriweather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Quang Ngô Thị Minh</cp:lastModifiedBy>
  <cp:revision>3</cp:revision>
  <dcterms:created xsi:type="dcterms:W3CDTF">2025-12-17T15:46:59Z</dcterms:created>
  <dcterms:modified xsi:type="dcterms:W3CDTF">2025-12-17T17:14:51Z</dcterms:modified>
</cp:coreProperties>
</file>